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Lst>
  <p:sldSz cx="9144000" cy="5143500" type="screen16x9"/>
  <p:notesSz cx="6858000" cy="9144000"/>
  <p:embeddedFontLst>
    <p:embeddedFont>
      <p:font typeface="Open Sans" panose="020B0604020202020204" charset="0"/>
      <p:regular r:id="rId29"/>
      <p:bold r:id="rId30"/>
      <p:italic r:id="rId31"/>
      <p:boldItalic r:id="rId32"/>
    </p:embeddedFont>
    <p:embeddedFont>
      <p:font typeface="Cambria" panose="02040503050406030204" pitchFamily="18" charset="0"/>
      <p:regular r:id="rId33"/>
      <p:bold r:id="rId34"/>
      <p:italic r:id="rId35"/>
      <p:boldItalic r:id="rId36"/>
    </p:embeddedFont>
    <p:embeddedFont>
      <p:font typeface="Economica" panose="020B0604020202020204" charset="0"/>
      <p:regular r:id="rId37"/>
      <p:bold r:id="rId38"/>
      <p:italic r:id="rId39"/>
      <p:boldItalic r:id="rId40"/>
    </p:embeddedFont>
    <p:embeddedFont>
      <p:font typeface="Calibri" panose="020F0502020204030204" pitchFamily="34" charset="0"/>
      <p:regular r:id="rId41"/>
      <p:bold r:id="rId42"/>
      <p:italic r:id="rId43"/>
      <p:boldItalic r:id="rId4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3" d="100"/>
          <a:sy n="93" d="100"/>
        </p:scale>
        <p:origin x="726"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1.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6.fntdata"/><Relationship Id="rId42" Type="http://schemas.openxmlformats.org/officeDocument/2006/relationships/font" Target="fonts/font14.fntdata"/><Relationship Id="rId47"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font" Target="fonts/font10.fntdata"/><Relationship Id="rId46"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1.fntdata"/><Relationship Id="rId41" Type="http://schemas.openxmlformats.org/officeDocument/2006/relationships/font" Target="fonts/font1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font" Target="fonts/font12.fntdata"/><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4" Type="http://schemas.openxmlformats.org/officeDocument/2006/relationships/font" Target="fonts/font1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font" Target="fonts/font7.fntdata"/><Relationship Id="rId43" Type="http://schemas.openxmlformats.org/officeDocument/2006/relationships/font" Target="fonts/font15.fntdata"/><Relationship Id="rId48"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Shape 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3171334770"/>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Shape 5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0" name="Shape 6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Joseph</a:t>
            </a:r>
            <a:endParaRPr/>
          </a:p>
        </p:txBody>
      </p:sp>
    </p:spTree>
    <p:extLst>
      <p:ext uri="{BB962C8B-B14F-4D97-AF65-F5344CB8AC3E}">
        <p14:creationId xmlns:p14="http://schemas.microsoft.com/office/powerpoint/2010/main" val="37704125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Shape 15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9" name="Shape 15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Joe C</a:t>
            </a:r>
            <a:endParaRPr/>
          </a:p>
        </p:txBody>
      </p:sp>
    </p:spTree>
    <p:extLst>
      <p:ext uri="{BB962C8B-B14F-4D97-AF65-F5344CB8AC3E}">
        <p14:creationId xmlns:p14="http://schemas.microsoft.com/office/powerpoint/2010/main" val="2687497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Shape 16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5" name="Shape 16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Sabate</a:t>
            </a:r>
            <a:endParaRPr/>
          </a:p>
        </p:txBody>
      </p:sp>
    </p:spTree>
    <p:extLst>
      <p:ext uri="{BB962C8B-B14F-4D97-AF65-F5344CB8AC3E}">
        <p14:creationId xmlns:p14="http://schemas.microsoft.com/office/powerpoint/2010/main" val="33059520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Shape 18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2" name="Shape 18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Sabate</a:t>
            </a:r>
            <a:endParaRPr/>
          </a:p>
        </p:txBody>
      </p:sp>
    </p:spTree>
    <p:extLst>
      <p:ext uri="{BB962C8B-B14F-4D97-AF65-F5344CB8AC3E}">
        <p14:creationId xmlns:p14="http://schemas.microsoft.com/office/powerpoint/2010/main" val="3829369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Shape 19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3" name="Shape 19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Daniel</a:t>
            </a:r>
            <a:endParaRPr/>
          </a:p>
        </p:txBody>
      </p:sp>
    </p:spTree>
    <p:extLst>
      <p:ext uri="{BB962C8B-B14F-4D97-AF65-F5344CB8AC3E}">
        <p14:creationId xmlns:p14="http://schemas.microsoft.com/office/powerpoint/2010/main" val="34098838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Shape 20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1" name="Shape 20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Daniel</a:t>
            </a:r>
            <a:endParaRPr/>
          </a:p>
          <a:p>
            <a:pPr marL="0" lvl="0" indent="0" rtl="0">
              <a:spcBef>
                <a:spcPts val="0"/>
              </a:spcBef>
              <a:spcAft>
                <a:spcPts val="0"/>
              </a:spcAft>
              <a:buNone/>
            </a:pPr>
            <a:endParaRPr/>
          </a:p>
          <a:p>
            <a:pPr marL="0" lvl="0" indent="0" rtl="0">
              <a:spcBef>
                <a:spcPts val="0"/>
              </a:spcBef>
              <a:spcAft>
                <a:spcPts val="0"/>
              </a:spcAft>
              <a:buNone/>
            </a:pPr>
            <a:endParaRPr/>
          </a:p>
          <a:p>
            <a:pPr marL="0" lvl="0" indent="0" rtl="0">
              <a:spcBef>
                <a:spcPts val="0"/>
              </a:spcBef>
              <a:spcAft>
                <a:spcPts val="0"/>
              </a:spcAft>
              <a:buNone/>
            </a:pPr>
            <a:r>
              <a:rPr lang="en"/>
              <a:t>https://www.ebay.com/itm/MKII-High-Temp-Magnetic-Brewing-Beer-Pump-by-Keg-King-1-2-mpt/282550420994?hash=item41c9514602:g:WbgAAOSwJ4hY97Wp</a:t>
            </a:r>
            <a:endParaRPr/>
          </a:p>
          <a:p>
            <a:pPr marL="0" lvl="0" indent="0" rtl="0">
              <a:spcBef>
                <a:spcPts val="0"/>
              </a:spcBef>
              <a:spcAft>
                <a:spcPts val="0"/>
              </a:spcAft>
              <a:buNone/>
            </a:pPr>
            <a:endParaRPr/>
          </a:p>
          <a:p>
            <a:pPr marL="0" lvl="0" indent="0" rtl="0">
              <a:spcBef>
                <a:spcPts val="0"/>
              </a:spcBef>
              <a:spcAft>
                <a:spcPts val="0"/>
              </a:spcAft>
              <a:buNone/>
            </a:pPr>
            <a:r>
              <a:rPr lang="en"/>
              <a:t>Chugger pump ss-inline ($140 ea)</a:t>
            </a:r>
            <a:endParaRPr/>
          </a:p>
          <a:p>
            <a:pPr marL="0" lvl="0" indent="0" rtl="0">
              <a:spcBef>
                <a:spcPts val="0"/>
              </a:spcBef>
              <a:spcAft>
                <a:spcPts val="0"/>
              </a:spcAft>
              <a:buNone/>
            </a:pPr>
            <a:r>
              <a:rPr lang="en"/>
              <a:t>https://www.homebrewing.org/Chugger-Pump-SS-Inline_p_3194.html?utm_source=google&amp;utm_medium=shopping&amp;gclid=EAIaIQobChMIlNSnlLfg1wIVhhobCh0n2QtUEAkYCiABEgIp2_D_BwE</a:t>
            </a:r>
            <a:endParaRPr/>
          </a:p>
        </p:txBody>
      </p:sp>
    </p:spTree>
    <p:extLst>
      <p:ext uri="{BB962C8B-B14F-4D97-AF65-F5344CB8AC3E}">
        <p14:creationId xmlns:p14="http://schemas.microsoft.com/office/powerpoint/2010/main" val="2840053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Shape 21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7" name="Shape 21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Jason</a:t>
            </a:r>
            <a:endParaRPr/>
          </a:p>
        </p:txBody>
      </p:sp>
    </p:spTree>
    <p:extLst>
      <p:ext uri="{BB962C8B-B14F-4D97-AF65-F5344CB8AC3E}">
        <p14:creationId xmlns:p14="http://schemas.microsoft.com/office/powerpoint/2010/main" val="38867165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Shape 23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1" name="Shape 23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Jason</a:t>
            </a:r>
            <a:endParaRPr/>
          </a:p>
        </p:txBody>
      </p:sp>
    </p:spTree>
    <p:extLst>
      <p:ext uri="{BB962C8B-B14F-4D97-AF65-F5344CB8AC3E}">
        <p14:creationId xmlns:p14="http://schemas.microsoft.com/office/powerpoint/2010/main" val="3299339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Shape 24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0" name="Shape 25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en" b="1" u="sng">
                <a:solidFill>
                  <a:schemeClr val="dk1"/>
                </a:solidFill>
              </a:rPr>
              <a:t>Joe C</a:t>
            </a:r>
            <a:endParaRPr b="1" u="sng">
              <a:solidFill>
                <a:schemeClr val="dk1"/>
              </a:solidFill>
            </a:endParaRPr>
          </a:p>
          <a:p>
            <a:pPr marL="0" lvl="0" indent="0" rtl="0">
              <a:lnSpc>
                <a:spcPct val="115000"/>
              </a:lnSpc>
              <a:spcBef>
                <a:spcPts val="0"/>
              </a:spcBef>
              <a:spcAft>
                <a:spcPts val="0"/>
              </a:spcAft>
              <a:buNone/>
            </a:pPr>
            <a:endParaRPr b="1" u="sng">
              <a:solidFill>
                <a:schemeClr val="dk1"/>
              </a:solidFill>
            </a:endParaRPr>
          </a:p>
          <a:p>
            <a:pPr marL="0" lvl="0" indent="0" rtl="0">
              <a:lnSpc>
                <a:spcPct val="115000"/>
              </a:lnSpc>
              <a:spcBef>
                <a:spcPts val="0"/>
              </a:spcBef>
              <a:spcAft>
                <a:spcPts val="0"/>
              </a:spcAft>
              <a:buNone/>
            </a:pPr>
            <a:r>
              <a:rPr lang="en" b="1" u="sng">
                <a:solidFill>
                  <a:schemeClr val="dk1"/>
                </a:solidFill>
              </a:rPr>
              <a:t>Known:</a:t>
            </a:r>
            <a:r>
              <a:rPr lang="en">
                <a:solidFill>
                  <a:schemeClr val="dk1"/>
                </a:solidFill>
              </a:rPr>
              <a:t> 	</a:t>
            </a:r>
            <a:endParaRPr>
              <a:solidFill>
                <a:schemeClr val="dk1"/>
              </a:solidFill>
            </a:endParaRPr>
          </a:p>
          <a:p>
            <a:pPr marL="0" lvl="0" indent="0" rtl="0">
              <a:lnSpc>
                <a:spcPct val="115000"/>
              </a:lnSpc>
              <a:spcBef>
                <a:spcPts val="0"/>
              </a:spcBef>
              <a:spcAft>
                <a:spcPts val="0"/>
              </a:spcAft>
              <a:buNone/>
            </a:pPr>
            <a:r>
              <a:rPr lang="en">
                <a:solidFill>
                  <a:schemeClr val="dk1"/>
                </a:solidFill>
              </a:rPr>
              <a:t>The fluid conductivity ,  and initial temperatures of the water and wort volumes. The volumetric flow rate, cross sectional area and length of cooling coil. Additionally the conductivity of the coil material (copper) is known. </a:t>
            </a:r>
            <a:endParaRPr>
              <a:solidFill>
                <a:schemeClr val="dk1"/>
              </a:solidFill>
            </a:endParaRPr>
          </a:p>
          <a:p>
            <a:pPr marL="0" lvl="0" indent="0" rtl="0">
              <a:lnSpc>
                <a:spcPct val="115000"/>
              </a:lnSpc>
              <a:spcBef>
                <a:spcPts val="0"/>
              </a:spcBef>
              <a:spcAft>
                <a:spcPts val="0"/>
              </a:spcAft>
              <a:buNone/>
            </a:pPr>
            <a:endParaRPr>
              <a:solidFill>
                <a:schemeClr val="dk1"/>
              </a:solidFill>
            </a:endParaRPr>
          </a:p>
          <a:p>
            <a:pPr marL="0" lvl="0" indent="0" rtl="0">
              <a:lnSpc>
                <a:spcPct val="115000"/>
              </a:lnSpc>
              <a:spcBef>
                <a:spcPts val="0"/>
              </a:spcBef>
              <a:spcAft>
                <a:spcPts val="0"/>
              </a:spcAft>
              <a:buNone/>
            </a:pPr>
            <a:r>
              <a:rPr lang="en" b="1" u="sng">
                <a:solidFill>
                  <a:schemeClr val="dk1"/>
                </a:solidFill>
              </a:rPr>
              <a:t>Find:</a:t>
            </a:r>
            <a:r>
              <a:rPr lang="en">
                <a:solidFill>
                  <a:schemeClr val="dk1"/>
                </a:solidFill>
              </a:rPr>
              <a:t>		</a:t>
            </a:r>
            <a:br>
              <a:rPr lang="en">
                <a:solidFill>
                  <a:schemeClr val="dk1"/>
                </a:solidFill>
              </a:rPr>
            </a:br>
            <a:endParaRPr>
              <a:solidFill>
                <a:schemeClr val="dk1"/>
              </a:solidFill>
            </a:endParaRPr>
          </a:p>
          <a:p>
            <a:pPr marL="457200" lvl="0" indent="-298450" rtl="0">
              <a:lnSpc>
                <a:spcPct val="115000"/>
              </a:lnSpc>
              <a:spcBef>
                <a:spcPts val="0"/>
              </a:spcBef>
              <a:spcAft>
                <a:spcPts val="0"/>
              </a:spcAft>
              <a:buClr>
                <a:schemeClr val="dk1"/>
              </a:buClr>
              <a:buSzPts val="1100"/>
              <a:buChar char="●"/>
            </a:pPr>
            <a:r>
              <a:rPr lang="en">
                <a:solidFill>
                  <a:schemeClr val="dk1"/>
                </a:solidFill>
              </a:rPr>
              <a:t>Convective coefficients of the wort and water fluids</a:t>
            </a:r>
            <a:endParaRPr>
              <a:solidFill>
                <a:schemeClr val="dk1"/>
              </a:solidFill>
            </a:endParaRPr>
          </a:p>
          <a:p>
            <a:pPr marL="457200" lvl="0" indent="-298450" rtl="0">
              <a:lnSpc>
                <a:spcPct val="115000"/>
              </a:lnSpc>
              <a:spcBef>
                <a:spcPts val="0"/>
              </a:spcBef>
              <a:spcAft>
                <a:spcPts val="0"/>
              </a:spcAft>
              <a:buClr>
                <a:schemeClr val="dk1"/>
              </a:buClr>
              <a:buSzPts val="1100"/>
              <a:buChar char="●"/>
            </a:pPr>
            <a:r>
              <a:rPr lang="en">
                <a:solidFill>
                  <a:schemeClr val="dk1"/>
                </a:solidFill>
              </a:rPr>
              <a:t>Heat rate during cooling cycle</a:t>
            </a:r>
            <a:endParaRPr>
              <a:solidFill>
                <a:schemeClr val="dk1"/>
              </a:solidFill>
            </a:endParaRPr>
          </a:p>
          <a:p>
            <a:pPr marL="457200" lvl="0" indent="-298450" rtl="0">
              <a:lnSpc>
                <a:spcPct val="115000"/>
              </a:lnSpc>
              <a:spcBef>
                <a:spcPts val="0"/>
              </a:spcBef>
              <a:spcAft>
                <a:spcPts val="0"/>
              </a:spcAft>
              <a:buClr>
                <a:schemeClr val="dk1"/>
              </a:buClr>
              <a:buSzPts val="1100"/>
              <a:buChar char="●"/>
            </a:pPr>
            <a:r>
              <a:rPr lang="en">
                <a:solidFill>
                  <a:schemeClr val="dk1"/>
                </a:solidFill>
              </a:rPr>
              <a:t>Total heat required to reach desired temperature of 30 degrees celsius </a:t>
            </a:r>
            <a:endParaRPr>
              <a:solidFill>
                <a:schemeClr val="dk1"/>
              </a:solidFill>
            </a:endParaRPr>
          </a:p>
          <a:p>
            <a:pPr marL="457200" lvl="0" indent="-298450" rtl="0">
              <a:lnSpc>
                <a:spcPct val="115000"/>
              </a:lnSpc>
              <a:spcBef>
                <a:spcPts val="0"/>
              </a:spcBef>
              <a:spcAft>
                <a:spcPts val="0"/>
              </a:spcAft>
              <a:buClr>
                <a:schemeClr val="dk1"/>
              </a:buClr>
              <a:buSzPts val="1100"/>
              <a:buChar char="●"/>
            </a:pPr>
            <a:r>
              <a:rPr lang="en">
                <a:solidFill>
                  <a:schemeClr val="dk1"/>
                </a:solidFill>
              </a:rPr>
              <a:t>Total time required to complete cooling cycle</a:t>
            </a:r>
            <a:endParaRPr>
              <a:solidFill>
                <a:schemeClr val="dk1"/>
              </a:solidFill>
            </a:endParaRPr>
          </a:p>
        </p:txBody>
      </p:sp>
    </p:spTree>
    <p:extLst>
      <p:ext uri="{BB962C8B-B14F-4D97-AF65-F5344CB8AC3E}">
        <p14:creationId xmlns:p14="http://schemas.microsoft.com/office/powerpoint/2010/main" val="11633388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Shape 25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9" name="Shape 25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Joe C</a:t>
            </a:r>
            <a:endParaRPr/>
          </a:p>
          <a:p>
            <a:pPr marL="0" lvl="0" indent="0">
              <a:spcBef>
                <a:spcPts val="0"/>
              </a:spcBef>
              <a:spcAft>
                <a:spcPts val="0"/>
              </a:spcAft>
              <a:buNone/>
            </a:pPr>
            <a:endParaRPr/>
          </a:p>
          <a:p>
            <a:pPr marL="0" lvl="0" indent="0">
              <a:spcBef>
                <a:spcPts val="0"/>
              </a:spcBef>
              <a:spcAft>
                <a:spcPts val="0"/>
              </a:spcAft>
              <a:buNone/>
            </a:pPr>
            <a:r>
              <a:rPr lang="en"/>
              <a:t>Reduce number of significant figures for Q</a:t>
            </a:r>
            <a:endParaRPr/>
          </a:p>
          <a:p>
            <a:pPr marL="0" lvl="0" indent="0">
              <a:spcBef>
                <a:spcPts val="0"/>
              </a:spcBef>
              <a:spcAft>
                <a:spcPts val="0"/>
              </a:spcAft>
              <a:buNone/>
            </a:pPr>
            <a:endParaRPr/>
          </a:p>
          <a:p>
            <a:pPr marL="0" lvl="0" indent="0" rtl="0">
              <a:spcBef>
                <a:spcPts val="0"/>
              </a:spcBef>
              <a:spcAft>
                <a:spcPts val="0"/>
              </a:spcAft>
              <a:buNone/>
            </a:pPr>
            <a:r>
              <a:rPr lang="en"/>
              <a:t>Add a note that incorporates Nu and how it is used to determine heat transfer coefficient </a:t>
            </a:r>
            <a:endParaRPr/>
          </a:p>
        </p:txBody>
      </p:sp>
    </p:spTree>
    <p:extLst>
      <p:ext uri="{BB962C8B-B14F-4D97-AF65-F5344CB8AC3E}">
        <p14:creationId xmlns:p14="http://schemas.microsoft.com/office/powerpoint/2010/main" val="28824431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Shape 27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3" name="Shape 27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Joe C</a:t>
            </a:r>
            <a:endParaRPr/>
          </a:p>
        </p:txBody>
      </p:sp>
    </p:spTree>
    <p:extLst>
      <p:ext uri="{BB962C8B-B14F-4D97-AF65-F5344CB8AC3E}">
        <p14:creationId xmlns:p14="http://schemas.microsoft.com/office/powerpoint/2010/main" val="27686883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Shape 6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7" name="Shape 6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Joseph</a:t>
            </a:r>
            <a:endParaRPr/>
          </a:p>
        </p:txBody>
      </p:sp>
    </p:spTree>
    <p:extLst>
      <p:ext uri="{BB962C8B-B14F-4D97-AF65-F5344CB8AC3E}">
        <p14:creationId xmlns:p14="http://schemas.microsoft.com/office/powerpoint/2010/main" val="39545744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Shape 28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2" name="Shape 28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Sabate</a:t>
            </a:r>
            <a:endParaRPr/>
          </a:p>
        </p:txBody>
      </p:sp>
    </p:spTree>
    <p:extLst>
      <p:ext uri="{BB962C8B-B14F-4D97-AF65-F5344CB8AC3E}">
        <p14:creationId xmlns:p14="http://schemas.microsoft.com/office/powerpoint/2010/main" val="34245602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Shape 30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1" name="Shape 30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Sabate</a:t>
            </a:r>
            <a:endParaRPr/>
          </a:p>
        </p:txBody>
      </p:sp>
    </p:spTree>
    <p:extLst>
      <p:ext uri="{BB962C8B-B14F-4D97-AF65-F5344CB8AC3E}">
        <p14:creationId xmlns:p14="http://schemas.microsoft.com/office/powerpoint/2010/main" val="215125586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Shape 3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8" name="Shape 30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dirty="0"/>
              <a:t>Jason</a:t>
            </a:r>
            <a:endParaRPr dirty="0"/>
          </a:p>
          <a:p>
            <a:pPr marL="0" lvl="0" indent="0">
              <a:spcBef>
                <a:spcPts val="0"/>
              </a:spcBef>
              <a:spcAft>
                <a:spcPts val="0"/>
              </a:spcAft>
              <a:buNone/>
            </a:pPr>
            <a:endParaRPr dirty="0"/>
          </a:p>
          <a:p>
            <a:pPr marL="0" lvl="0" indent="0">
              <a:spcBef>
                <a:spcPts val="0"/>
              </a:spcBef>
              <a:spcAft>
                <a:spcPts val="0"/>
              </a:spcAft>
              <a:buNone/>
            </a:pPr>
            <a:r>
              <a:rPr lang="en" dirty="0"/>
              <a:t>RPN numbers from handout if we want to include failure modes</a:t>
            </a:r>
            <a:endParaRPr dirty="0"/>
          </a:p>
        </p:txBody>
      </p:sp>
    </p:spTree>
    <p:extLst>
      <p:ext uri="{BB962C8B-B14F-4D97-AF65-F5344CB8AC3E}">
        <p14:creationId xmlns:p14="http://schemas.microsoft.com/office/powerpoint/2010/main" val="400690280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Shape 31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5" name="Shape 31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Jason</a:t>
            </a:r>
            <a:endParaRPr/>
          </a:p>
          <a:p>
            <a:pPr marL="0" lvl="0" indent="0">
              <a:spcBef>
                <a:spcPts val="0"/>
              </a:spcBef>
              <a:spcAft>
                <a:spcPts val="0"/>
              </a:spcAft>
              <a:buNone/>
            </a:pPr>
            <a:endParaRPr/>
          </a:p>
          <a:p>
            <a:pPr marL="0" lvl="0" indent="0">
              <a:spcBef>
                <a:spcPts val="0"/>
              </a:spcBef>
              <a:spcAft>
                <a:spcPts val="0"/>
              </a:spcAft>
              <a:buNone/>
            </a:pPr>
            <a:r>
              <a:rPr lang="en"/>
              <a:t>Move current market brewing system to background slide for comparison </a:t>
            </a:r>
            <a:endParaRPr/>
          </a:p>
          <a:p>
            <a:pPr marL="0" lvl="0" indent="0">
              <a:spcBef>
                <a:spcPts val="0"/>
              </a:spcBef>
              <a:spcAft>
                <a:spcPts val="0"/>
              </a:spcAft>
              <a:buNone/>
            </a:pPr>
            <a:endParaRPr/>
          </a:p>
          <a:p>
            <a:pPr marL="0" lvl="0" indent="0" rtl="0">
              <a:spcBef>
                <a:spcPts val="0"/>
              </a:spcBef>
              <a:spcAft>
                <a:spcPts val="0"/>
              </a:spcAft>
              <a:buNone/>
            </a:pPr>
            <a:r>
              <a:rPr lang="en"/>
              <a:t>Table needs to be reformatted </a:t>
            </a:r>
            <a:endParaRPr/>
          </a:p>
        </p:txBody>
      </p:sp>
    </p:spTree>
    <p:extLst>
      <p:ext uri="{BB962C8B-B14F-4D97-AF65-F5344CB8AC3E}">
        <p14:creationId xmlns:p14="http://schemas.microsoft.com/office/powerpoint/2010/main" val="267953887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Shape 32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3" name="Shape 32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Daniel</a:t>
            </a:r>
            <a:endParaRPr/>
          </a:p>
        </p:txBody>
      </p:sp>
    </p:spTree>
    <p:extLst>
      <p:ext uri="{BB962C8B-B14F-4D97-AF65-F5344CB8AC3E}">
        <p14:creationId xmlns:p14="http://schemas.microsoft.com/office/powerpoint/2010/main" val="291486531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Shape 32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30" name="Shape 33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Daniel</a:t>
            </a:r>
            <a:endParaRPr/>
          </a:p>
        </p:txBody>
      </p:sp>
    </p:spTree>
    <p:extLst>
      <p:ext uri="{BB962C8B-B14F-4D97-AF65-F5344CB8AC3E}">
        <p14:creationId xmlns:p14="http://schemas.microsoft.com/office/powerpoint/2010/main" val="240330021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Shape 33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37" name="Shape 33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Fin</a:t>
            </a:r>
            <a:endParaRPr/>
          </a:p>
        </p:txBody>
      </p:sp>
    </p:spTree>
    <p:extLst>
      <p:ext uri="{BB962C8B-B14F-4D97-AF65-F5344CB8AC3E}">
        <p14:creationId xmlns:p14="http://schemas.microsoft.com/office/powerpoint/2010/main" val="38492037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Shape 7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4" name="Shape 7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Daniel</a:t>
            </a:r>
            <a:endParaRPr/>
          </a:p>
          <a:p>
            <a:pPr marL="0" lvl="0" indent="0">
              <a:spcBef>
                <a:spcPts val="0"/>
              </a:spcBef>
              <a:spcAft>
                <a:spcPts val="0"/>
              </a:spcAft>
              <a:buNone/>
            </a:pPr>
            <a:endParaRPr/>
          </a:p>
          <a:p>
            <a:pPr marL="0" lvl="0" indent="0" rtl="0">
              <a:spcBef>
                <a:spcPts val="0"/>
              </a:spcBef>
              <a:spcAft>
                <a:spcPts val="0"/>
              </a:spcAft>
              <a:buNone/>
            </a:pPr>
            <a:r>
              <a:rPr lang="en"/>
              <a:t>Read word for word</a:t>
            </a:r>
            <a:endParaRPr/>
          </a:p>
        </p:txBody>
      </p:sp>
    </p:spTree>
    <p:extLst>
      <p:ext uri="{BB962C8B-B14F-4D97-AF65-F5344CB8AC3E}">
        <p14:creationId xmlns:p14="http://schemas.microsoft.com/office/powerpoint/2010/main" val="6420033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Shape 8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1" name="Shape 8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Daniel</a:t>
            </a:r>
            <a:endParaRPr/>
          </a:p>
        </p:txBody>
      </p:sp>
    </p:spTree>
    <p:extLst>
      <p:ext uri="{BB962C8B-B14F-4D97-AF65-F5344CB8AC3E}">
        <p14:creationId xmlns:p14="http://schemas.microsoft.com/office/powerpoint/2010/main" val="32574330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8" name="Shape 8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Michael</a:t>
            </a:r>
            <a:endParaRPr/>
          </a:p>
        </p:txBody>
      </p:sp>
    </p:spTree>
    <p:extLst>
      <p:ext uri="{BB962C8B-B14F-4D97-AF65-F5344CB8AC3E}">
        <p14:creationId xmlns:p14="http://schemas.microsoft.com/office/powerpoint/2010/main" val="13648809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Shape 9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5" name="Shape 9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Sabate</a:t>
            </a:r>
            <a:endParaRPr/>
          </a:p>
        </p:txBody>
      </p:sp>
    </p:spTree>
    <p:extLst>
      <p:ext uri="{BB962C8B-B14F-4D97-AF65-F5344CB8AC3E}">
        <p14:creationId xmlns:p14="http://schemas.microsoft.com/office/powerpoint/2010/main" val="21463066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Shape 10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3" name="Shape 10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Jason</a:t>
            </a:r>
            <a:endParaRPr/>
          </a:p>
          <a:p>
            <a:pPr marL="0" lvl="0" indent="0">
              <a:spcBef>
                <a:spcPts val="0"/>
              </a:spcBef>
              <a:spcAft>
                <a:spcPts val="0"/>
              </a:spcAft>
              <a:buNone/>
            </a:pPr>
            <a:endParaRPr/>
          </a:p>
          <a:p>
            <a:pPr marL="0" lvl="0" indent="0">
              <a:spcBef>
                <a:spcPts val="0"/>
              </a:spcBef>
              <a:spcAft>
                <a:spcPts val="0"/>
              </a:spcAft>
              <a:buNone/>
            </a:pPr>
            <a:r>
              <a:rPr lang="en"/>
              <a:t>Here is the complete process flow diagram which includes steps we are not modeling. </a:t>
            </a:r>
            <a:endParaRPr/>
          </a:p>
        </p:txBody>
      </p:sp>
    </p:spTree>
    <p:extLst>
      <p:ext uri="{BB962C8B-B14F-4D97-AF65-F5344CB8AC3E}">
        <p14:creationId xmlns:p14="http://schemas.microsoft.com/office/powerpoint/2010/main" val="4461346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Shape 10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0" name="Shape 11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Jason</a:t>
            </a:r>
            <a:endParaRPr/>
          </a:p>
          <a:p>
            <a:pPr marL="0" lvl="0" indent="0">
              <a:spcBef>
                <a:spcPts val="0"/>
              </a:spcBef>
              <a:spcAft>
                <a:spcPts val="0"/>
              </a:spcAft>
              <a:buNone/>
            </a:pPr>
            <a:endParaRPr/>
          </a:p>
          <a:p>
            <a:pPr marL="457200" lvl="0" indent="-304800" rtl="0">
              <a:spcBef>
                <a:spcPts val="0"/>
              </a:spcBef>
              <a:spcAft>
                <a:spcPts val="0"/>
              </a:spcAft>
              <a:buClr>
                <a:schemeClr val="dk1"/>
              </a:buClr>
              <a:buSzPts val="1200"/>
              <a:buFont typeface="Open Sans"/>
              <a:buChar char="●"/>
            </a:pPr>
            <a:r>
              <a:rPr lang="en" sz="1200">
                <a:solidFill>
                  <a:schemeClr val="dk1"/>
                </a:solidFill>
                <a:latin typeface="Open Sans"/>
                <a:ea typeface="Open Sans"/>
                <a:cs typeface="Open Sans"/>
                <a:sym typeface="Open Sans"/>
              </a:rPr>
              <a:t>The level of automation implemented in our proof of concept is all that is required in the actual process </a:t>
            </a:r>
            <a:endParaRPr sz="1200">
              <a:solidFill>
                <a:schemeClr val="dk1"/>
              </a:solidFill>
              <a:latin typeface="Open Sans"/>
              <a:ea typeface="Open Sans"/>
              <a:cs typeface="Open Sans"/>
              <a:sym typeface="Open Sans"/>
            </a:endParaRPr>
          </a:p>
          <a:p>
            <a:pPr marL="457200" lvl="0" indent="-304800" rtl="0">
              <a:spcBef>
                <a:spcPts val="0"/>
              </a:spcBef>
              <a:spcAft>
                <a:spcPts val="0"/>
              </a:spcAft>
              <a:buClr>
                <a:schemeClr val="dk1"/>
              </a:buClr>
              <a:buSzPts val="1200"/>
              <a:buFont typeface="Open Sans"/>
              <a:buChar char="●"/>
            </a:pPr>
            <a:r>
              <a:rPr lang="en" sz="1200">
                <a:solidFill>
                  <a:schemeClr val="dk1"/>
                </a:solidFill>
                <a:latin typeface="Open Sans"/>
                <a:ea typeface="Open Sans"/>
                <a:cs typeface="Open Sans"/>
                <a:sym typeface="Open Sans"/>
              </a:rPr>
              <a:t>Our simplified process allowed us to create a model with all of the necessary actions and components to brew beer without the addition of brewing materials such as grains, hops, yeast, and flavors</a:t>
            </a:r>
            <a:endParaRPr sz="1200">
              <a:solidFill>
                <a:schemeClr val="dk1"/>
              </a:solidFill>
              <a:latin typeface="Open Sans"/>
              <a:ea typeface="Open Sans"/>
              <a:cs typeface="Open Sans"/>
              <a:sym typeface="Open Sans"/>
            </a:endParaRPr>
          </a:p>
          <a:p>
            <a:pPr marL="0" lvl="0" indent="0" rtl="0">
              <a:spcBef>
                <a:spcPts val="0"/>
              </a:spcBef>
              <a:spcAft>
                <a:spcPts val="0"/>
              </a:spcAft>
              <a:buNone/>
            </a:pPr>
            <a:endParaRPr sz="1200">
              <a:solidFill>
                <a:schemeClr val="dk1"/>
              </a:solidFill>
              <a:latin typeface="Open Sans"/>
              <a:ea typeface="Open Sans"/>
              <a:cs typeface="Open Sans"/>
              <a:sym typeface="Open Sans"/>
            </a:endParaRPr>
          </a:p>
          <a:p>
            <a:pPr marL="0" lvl="0" indent="0" rtl="0">
              <a:spcBef>
                <a:spcPts val="0"/>
              </a:spcBef>
              <a:spcAft>
                <a:spcPts val="0"/>
              </a:spcAft>
              <a:buNone/>
            </a:pPr>
            <a:endParaRPr sz="1200">
              <a:solidFill>
                <a:schemeClr val="dk1"/>
              </a:solidFill>
              <a:latin typeface="Open Sans"/>
              <a:ea typeface="Open Sans"/>
              <a:cs typeface="Open Sans"/>
              <a:sym typeface="Open Sans"/>
            </a:endParaRPr>
          </a:p>
          <a:p>
            <a:pPr marL="0" lvl="0" indent="0">
              <a:spcBef>
                <a:spcPts val="0"/>
              </a:spcBef>
              <a:spcAft>
                <a:spcPts val="0"/>
              </a:spcAft>
              <a:buNone/>
            </a:pPr>
            <a:endParaRPr/>
          </a:p>
          <a:p>
            <a:pPr marL="0" lvl="0" indent="0">
              <a:spcBef>
                <a:spcPts val="0"/>
              </a:spcBef>
              <a:spcAft>
                <a:spcPts val="0"/>
              </a:spcAft>
              <a:buNone/>
            </a:pPr>
            <a:endParaRPr/>
          </a:p>
          <a:p>
            <a:pPr marL="0" lvl="0" indent="0">
              <a:spcBef>
                <a:spcPts val="0"/>
              </a:spcBef>
              <a:spcAft>
                <a:spcPts val="0"/>
              </a:spcAft>
              <a:buNone/>
            </a:pPr>
            <a:endParaRPr/>
          </a:p>
        </p:txBody>
      </p:sp>
    </p:spTree>
    <p:extLst>
      <p:ext uri="{BB962C8B-B14F-4D97-AF65-F5344CB8AC3E}">
        <p14:creationId xmlns:p14="http://schemas.microsoft.com/office/powerpoint/2010/main" val="26993285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Shape 14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5" name="Shape 14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Joe C</a:t>
            </a:r>
            <a:endParaRPr/>
          </a:p>
        </p:txBody>
      </p:sp>
    </p:spTree>
    <p:extLst>
      <p:ext uri="{BB962C8B-B14F-4D97-AF65-F5344CB8AC3E}">
        <p14:creationId xmlns:p14="http://schemas.microsoft.com/office/powerpoint/2010/main" val="15181199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Shape 10"/>
          <p:cNvSpPr/>
          <p:nvPr/>
        </p:nvSpPr>
        <p:spPr>
          <a:xfrm>
            <a:off x="2744013" y="756700"/>
            <a:ext cx="1081625" cy="1124950"/>
          </a:xfrm>
          <a:custGeom>
            <a:avLst/>
            <a:gdLst/>
            <a:ahLst/>
            <a:cxnLst/>
            <a:rect l="0" t="0" r="0" b="0"/>
            <a:pathLst>
              <a:path w="43265" h="44998" extrusionOk="0">
                <a:moveTo>
                  <a:pt x="0" y="44998"/>
                </a:moveTo>
                <a:lnTo>
                  <a:pt x="0" y="0"/>
                </a:lnTo>
                <a:lnTo>
                  <a:pt x="43265" y="0"/>
                </a:lnTo>
              </a:path>
            </a:pathLst>
          </a:custGeom>
          <a:noFill/>
          <a:ln w="28575" cap="flat" cmpd="sng">
            <a:solidFill>
              <a:schemeClr val="lt2"/>
            </a:solidFill>
            <a:prstDash val="solid"/>
            <a:miter lim="8000"/>
            <a:headEnd type="none" w="sm" len="sm"/>
            <a:tailEnd type="none" w="sm" len="sm"/>
          </a:ln>
        </p:spPr>
      </p:sp>
      <p:sp>
        <p:nvSpPr>
          <p:cNvPr id="11" name="Shape 11"/>
          <p:cNvSpPr/>
          <p:nvPr/>
        </p:nvSpPr>
        <p:spPr>
          <a:xfrm rot="10800000">
            <a:off x="5318350" y="3266725"/>
            <a:ext cx="1081625" cy="1124950"/>
          </a:xfrm>
          <a:custGeom>
            <a:avLst/>
            <a:gdLst/>
            <a:ahLst/>
            <a:cxnLst/>
            <a:rect l="0" t="0" r="0" b="0"/>
            <a:pathLst>
              <a:path w="43265" h="44998" extrusionOk="0">
                <a:moveTo>
                  <a:pt x="0" y="44998"/>
                </a:moveTo>
                <a:lnTo>
                  <a:pt x="0" y="0"/>
                </a:lnTo>
                <a:lnTo>
                  <a:pt x="43265" y="0"/>
                </a:lnTo>
              </a:path>
            </a:pathLst>
          </a:custGeom>
          <a:noFill/>
          <a:ln w="28575" cap="flat" cmpd="sng">
            <a:solidFill>
              <a:schemeClr val="lt2"/>
            </a:solidFill>
            <a:prstDash val="solid"/>
            <a:miter lim="8000"/>
            <a:headEnd type="none" w="sm" len="sm"/>
            <a:tailEnd type="none" w="sm" len="sm"/>
          </a:ln>
        </p:spPr>
      </p:sp>
      <p:sp>
        <p:nvSpPr>
          <p:cNvPr id="12" name="Shape 12"/>
          <p:cNvSpPr txBox="1">
            <a:spLocks noGrp="1"/>
          </p:cNvSpPr>
          <p:nvPr>
            <p:ph type="ctrTitle"/>
          </p:nvPr>
        </p:nvSpPr>
        <p:spPr>
          <a:xfrm>
            <a:off x="3044700" y="1444255"/>
            <a:ext cx="3054600" cy="1537200"/>
          </a:xfrm>
          <a:prstGeom prst="rect">
            <a:avLst/>
          </a:prstGeom>
        </p:spPr>
        <p:txBody>
          <a:bodyPr spcFirstLastPara="1" wrap="square" lIns="91425" tIns="91425" rIns="91425" bIns="91425" anchor="b" anchorCtr="0"/>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a:endParaRPr/>
          </a:p>
        </p:txBody>
      </p:sp>
      <p:sp>
        <p:nvSpPr>
          <p:cNvPr id="13" name="Shape 13"/>
          <p:cNvSpPr txBox="1">
            <a:spLocks noGrp="1"/>
          </p:cNvSpPr>
          <p:nvPr>
            <p:ph type="subTitle" idx="1"/>
          </p:nvPr>
        </p:nvSpPr>
        <p:spPr>
          <a:xfrm>
            <a:off x="3044700" y="3116580"/>
            <a:ext cx="3054600" cy="7014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Font typeface="Economica"/>
              <a:buNone/>
              <a:defRPr sz="2100">
                <a:latin typeface="Economica"/>
                <a:ea typeface="Economica"/>
                <a:cs typeface="Economica"/>
                <a:sym typeface="Economica"/>
              </a:defRPr>
            </a:lvl1pPr>
            <a:lvl2pPr lvl="1" algn="ctr">
              <a:lnSpc>
                <a:spcPct val="100000"/>
              </a:lnSpc>
              <a:spcBef>
                <a:spcPts val="0"/>
              </a:spcBef>
              <a:spcAft>
                <a:spcPts val="0"/>
              </a:spcAft>
              <a:buSzPts val="2100"/>
              <a:buFont typeface="Economica"/>
              <a:buNone/>
              <a:defRPr sz="2100">
                <a:latin typeface="Economica"/>
                <a:ea typeface="Economica"/>
                <a:cs typeface="Economica"/>
                <a:sym typeface="Economica"/>
              </a:defRPr>
            </a:lvl2pPr>
            <a:lvl3pPr lvl="2" algn="ctr">
              <a:lnSpc>
                <a:spcPct val="100000"/>
              </a:lnSpc>
              <a:spcBef>
                <a:spcPts val="0"/>
              </a:spcBef>
              <a:spcAft>
                <a:spcPts val="0"/>
              </a:spcAft>
              <a:buSzPts val="2100"/>
              <a:buFont typeface="Economica"/>
              <a:buNone/>
              <a:defRPr sz="2100">
                <a:latin typeface="Economica"/>
                <a:ea typeface="Economica"/>
                <a:cs typeface="Economica"/>
                <a:sym typeface="Economica"/>
              </a:defRPr>
            </a:lvl3pPr>
            <a:lvl4pPr lvl="3" algn="ctr">
              <a:lnSpc>
                <a:spcPct val="100000"/>
              </a:lnSpc>
              <a:spcBef>
                <a:spcPts val="0"/>
              </a:spcBef>
              <a:spcAft>
                <a:spcPts val="0"/>
              </a:spcAft>
              <a:buSzPts val="2100"/>
              <a:buFont typeface="Economica"/>
              <a:buNone/>
              <a:defRPr sz="2100">
                <a:latin typeface="Economica"/>
                <a:ea typeface="Economica"/>
                <a:cs typeface="Economica"/>
                <a:sym typeface="Economica"/>
              </a:defRPr>
            </a:lvl4pPr>
            <a:lvl5pPr lvl="4" algn="ctr">
              <a:lnSpc>
                <a:spcPct val="100000"/>
              </a:lnSpc>
              <a:spcBef>
                <a:spcPts val="0"/>
              </a:spcBef>
              <a:spcAft>
                <a:spcPts val="0"/>
              </a:spcAft>
              <a:buSzPts val="2100"/>
              <a:buFont typeface="Economica"/>
              <a:buNone/>
              <a:defRPr sz="2100">
                <a:latin typeface="Economica"/>
                <a:ea typeface="Economica"/>
                <a:cs typeface="Economica"/>
                <a:sym typeface="Economica"/>
              </a:defRPr>
            </a:lvl5pPr>
            <a:lvl6pPr lvl="5" algn="ctr">
              <a:lnSpc>
                <a:spcPct val="100000"/>
              </a:lnSpc>
              <a:spcBef>
                <a:spcPts val="0"/>
              </a:spcBef>
              <a:spcAft>
                <a:spcPts val="0"/>
              </a:spcAft>
              <a:buSzPts val="2100"/>
              <a:buFont typeface="Economica"/>
              <a:buNone/>
              <a:defRPr sz="2100">
                <a:latin typeface="Economica"/>
                <a:ea typeface="Economica"/>
                <a:cs typeface="Economica"/>
                <a:sym typeface="Economica"/>
              </a:defRPr>
            </a:lvl6pPr>
            <a:lvl7pPr lvl="6" algn="ctr">
              <a:lnSpc>
                <a:spcPct val="100000"/>
              </a:lnSpc>
              <a:spcBef>
                <a:spcPts val="0"/>
              </a:spcBef>
              <a:spcAft>
                <a:spcPts val="0"/>
              </a:spcAft>
              <a:buSzPts val="2100"/>
              <a:buFont typeface="Economica"/>
              <a:buNone/>
              <a:defRPr sz="2100">
                <a:latin typeface="Economica"/>
                <a:ea typeface="Economica"/>
                <a:cs typeface="Economica"/>
                <a:sym typeface="Economica"/>
              </a:defRPr>
            </a:lvl7pPr>
            <a:lvl8pPr lvl="7" algn="ctr">
              <a:lnSpc>
                <a:spcPct val="100000"/>
              </a:lnSpc>
              <a:spcBef>
                <a:spcPts val="0"/>
              </a:spcBef>
              <a:spcAft>
                <a:spcPts val="0"/>
              </a:spcAft>
              <a:buSzPts val="2100"/>
              <a:buFont typeface="Economica"/>
              <a:buNone/>
              <a:defRPr sz="2100">
                <a:latin typeface="Economica"/>
                <a:ea typeface="Economica"/>
                <a:cs typeface="Economica"/>
                <a:sym typeface="Economica"/>
              </a:defRPr>
            </a:lvl8pPr>
            <a:lvl9pPr lvl="8" algn="ctr">
              <a:lnSpc>
                <a:spcPct val="100000"/>
              </a:lnSpc>
              <a:spcBef>
                <a:spcPts val="0"/>
              </a:spcBef>
              <a:spcAft>
                <a:spcPts val="0"/>
              </a:spcAft>
              <a:buSzPts val="2100"/>
              <a:buFont typeface="Economica"/>
              <a:buNone/>
              <a:defRPr sz="2100">
                <a:latin typeface="Economica"/>
                <a:ea typeface="Economica"/>
                <a:cs typeface="Economica"/>
                <a:sym typeface="Economica"/>
              </a:defRPr>
            </a:lvl9pPr>
          </a:lstStyle>
          <a:p>
            <a:endParaRPr/>
          </a:p>
        </p:txBody>
      </p:sp>
      <p:sp>
        <p:nvSpPr>
          <p:cNvPr id="14" name="Shape 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1"/>
        <p:cNvGrpSpPr/>
        <p:nvPr/>
      </p:nvGrpSpPr>
      <p:grpSpPr>
        <a:xfrm>
          <a:off x="0" y="0"/>
          <a:ext cx="0" cy="0"/>
          <a:chOff x="0" y="0"/>
          <a:chExt cx="0" cy="0"/>
        </a:xfrm>
      </p:grpSpPr>
      <p:sp>
        <p:nvSpPr>
          <p:cNvPr id="52" name="Shape 52"/>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3" name="Shape 53"/>
          <p:cNvSpPr txBox="1">
            <a:spLocks noGrp="1"/>
          </p:cNvSpPr>
          <p:nvPr>
            <p:ph type="title" hasCustomPrompt="1"/>
          </p:nvPr>
        </p:nvSpPr>
        <p:spPr>
          <a:xfrm>
            <a:off x="311700" y="957125"/>
            <a:ext cx="8520600" cy="2128800"/>
          </a:xfrm>
          <a:prstGeom prst="rect">
            <a:avLst/>
          </a:prstGeom>
        </p:spPr>
        <p:txBody>
          <a:bodyPr spcFirstLastPara="1" wrap="square" lIns="91425" tIns="91425" rIns="91425" bIns="91425" anchor="ctr" anchorCtr="0"/>
          <a:lstStyle>
            <a:lvl1pPr lvl="0" algn="ctr">
              <a:spcBef>
                <a:spcPts val="0"/>
              </a:spcBef>
              <a:spcAft>
                <a:spcPts val="0"/>
              </a:spcAft>
              <a:buClr>
                <a:schemeClr val="lt2"/>
              </a:buClr>
              <a:buSzPts val="16000"/>
              <a:buNone/>
              <a:defRPr sz="16000">
                <a:solidFill>
                  <a:schemeClr val="lt2"/>
                </a:solidFill>
              </a:defRPr>
            </a:lvl1pPr>
            <a:lvl2pPr lvl="1" algn="ctr">
              <a:spcBef>
                <a:spcPts val="0"/>
              </a:spcBef>
              <a:spcAft>
                <a:spcPts val="0"/>
              </a:spcAft>
              <a:buClr>
                <a:schemeClr val="lt2"/>
              </a:buClr>
              <a:buSzPts val="16000"/>
              <a:buNone/>
              <a:defRPr sz="16000">
                <a:solidFill>
                  <a:schemeClr val="lt2"/>
                </a:solidFill>
              </a:defRPr>
            </a:lvl2pPr>
            <a:lvl3pPr lvl="2" algn="ctr">
              <a:spcBef>
                <a:spcPts val="0"/>
              </a:spcBef>
              <a:spcAft>
                <a:spcPts val="0"/>
              </a:spcAft>
              <a:buClr>
                <a:schemeClr val="lt2"/>
              </a:buClr>
              <a:buSzPts val="16000"/>
              <a:buNone/>
              <a:defRPr sz="16000">
                <a:solidFill>
                  <a:schemeClr val="lt2"/>
                </a:solidFill>
              </a:defRPr>
            </a:lvl3pPr>
            <a:lvl4pPr lvl="3" algn="ctr">
              <a:spcBef>
                <a:spcPts val="0"/>
              </a:spcBef>
              <a:spcAft>
                <a:spcPts val="0"/>
              </a:spcAft>
              <a:buClr>
                <a:schemeClr val="lt2"/>
              </a:buClr>
              <a:buSzPts val="16000"/>
              <a:buNone/>
              <a:defRPr sz="16000">
                <a:solidFill>
                  <a:schemeClr val="lt2"/>
                </a:solidFill>
              </a:defRPr>
            </a:lvl4pPr>
            <a:lvl5pPr lvl="4" algn="ctr">
              <a:spcBef>
                <a:spcPts val="0"/>
              </a:spcBef>
              <a:spcAft>
                <a:spcPts val="0"/>
              </a:spcAft>
              <a:buClr>
                <a:schemeClr val="lt2"/>
              </a:buClr>
              <a:buSzPts val="16000"/>
              <a:buNone/>
              <a:defRPr sz="16000">
                <a:solidFill>
                  <a:schemeClr val="lt2"/>
                </a:solidFill>
              </a:defRPr>
            </a:lvl5pPr>
            <a:lvl6pPr lvl="5" algn="ctr">
              <a:spcBef>
                <a:spcPts val="0"/>
              </a:spcBef>
              <a:spcAft>
                <a:spcPts val="0"/>
              </a:spcAft>
              <a:buClr>
                <a:schemeClr val="lt2"/>
              </a:buClr>
              <a:buSzPts val="16000"/>
              <a:buNone/>
              <a:defRPr sz="16000">
                <a:solidFill>
                  <a:schemeClr val="lt2"/>
                </a:solidFill>
              </a:defRPr>
            </a:lvl6pPr>
            <a:lvl7pPr lvl="6" algn="ctr">
              <a:spcBef>
                <a:spcPts val="0"/>
              </a:spcBef>
              <a:spcAft>
                <a:spcPts val="0"/>
              </a:spcAft>
              <a:buClr>
                <a:schemeClr val="lt2"/>
              </a:buClr>
              <a:buSzPts val="16000"/>
              <a:buNone/>
              <a:defRPr sz="16000">
                <a:solidFill>
                  <a:schemeClr val="lt2"/>
                </a:solidFill>
              </a:defRPr>
            </a:lvl7pPr>
            <a:lvl8pPr lvl="7" algn="ctr">
              <a:spcBef>
                <a:spcPts val="0"/>
              </a:spcBef>
              <a:spcAft>
                <a:spcPts val="0"/>
              </a:spcAft>
              <a:buClr>
                <a:schemeClr val="lt2"/>
              </a:buClr>
              <a:buSzPts val="16000"/>
              <a:buNone/>
              <a:defRPr sz="16000">
                <a:solidFill>
                  <a:schemeClr val="lt2"/>
                </a:solidFill>
              </a:defRPr>
            </a:lvl8pPr>
            <a:lvl9pPr lvl="8" algn="ctr">
              <a:spcBef>
                <a:spcPts val="0"/>
              </a:spcBef>
              <a:spcAft>
                <a:spcPts val="0"/>
              </a:spcAft>
              <a:buClr>
                <a:schemeClr val="lt2"/>
              </a:buClr>
              <a:buSzPts val="16000"/>
              <a:buNone/>
              <a:defRPr sz="16000">
                <a:solidFill>
                  <a:schemeClr val="lt2"/>
                </a:solidFill>
              </a:defRPr>
            </a:lvl9pPr>
          </a:lstStyle>
          <a:p>
            <a:r>
              <a:t>xx%</a:t>
            </a:r>
          </a:p>
        </p:txBody>
      </p:sp>
      <p:sp>
        <p:nvSpPr>
          <p:cNvPr id="54" name="Shape 54"/>
          <p:cNvSpPr txBox="1">
            <a:spLocks noGrp="1"/>
          </p:cNvSpPr>
          <p:nvPr>
            <p:ph type="body" idx="1"/>
          </p:nvPr>
        </p:nvSpPr>
        <p:spPr>
          <a:xfrm>
            <a:off x="311700" y="3162000"/>
            <a:ext cx="8520600" cy="1071600"/>
          </a:xfrm>
          <a:prstGeom prst="rect">
            <a:avLst/>
          </a:prstGeom>
        </p:spPr>
        <p:txBody>
          <a:bodyPr spcFirstLastPara="1" wrap="square" lIns="91425" tIns="91425" rIns="91425" bIns="91425" anchor="t" anchorCtr="0"/>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55" name="Shape 5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6"/>
        <p:cNvGrpSpPr/>
        <p:nvPr/>
      </p:nvGrpSpPr>
      <p:grpSpPr>
        <a:xfrm>
          <a:off x="0" y="0"/>
          <a:ext cx="0" cy="0"/>
          <a:chOff x="0" y="0"/>
          <a:chExt cx="0" cy="0"/>
        </a:xfrm>
      </p:grpSpPr>
      <p:sp>
        <p:nvSpPr>
          <p:cNvPr id="57" name="Shape 5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
        <p:cNvGrpSpPr/>
        <p:nvPr/>
      </p:nvGrpSpPr>
      <p:grpSpPr>
        <a:xfrm>
          <a:off x="0" y="0"/>
          <a:ext cx="0" cy="0"/>
          <a:chOff x="0" y="0"/>
          <a:chExt cx="0" cy="0"/>
        </a:xfrm>
      </p:grpSpPr>
      <p:sp>
        <p:nvSpPr>
          <p:cNvPr id="16" name="Shape 16"/>
          <p:cNvSpPr/>
          <p:nvPr/>
        </p:nvSpPr>
        <p:spPr>
          <a:xfrm flipH="1">
            <a:off x="7595938" y="460225"/>
            <a:ext cx="1081625" cy="1124950"/>
          </a:xfrm>
          <a:custGeom>
            <a:avLst/>
            <a:gdLst/>
            <a:ahLst/>
            <a:cxnLst/>
            <a:rect l="0" t="0" r="0" b="0"/>
            <a:pathLst>
              <a:path w="43265" h="44998" extrusionOk="0">
                <a:moveTo>
                  <a:pt x="0" y="44998"/>
                </a:moveTo>
                <a:lnTo>
                  <a:pt x="0" y="0"/>
                </a:lnTo>
                <a:lnTo>
                  <a:pt x="43265" y="0"/>
                </a:lnTo>
              </a:path>
            </a:pathLst>
          </a:custGeom>
          <a:noFill/>
          <a:ln w="28575" cap="flat" cmpd="sng">
            <a:solidFill>
              <a:schemeClr val="lt2"/>
            </a:solidFill>
            <a:prstDash val="solid"/>
            <a:miter lim="8000"/>
            <a:headEnd type="none" w="sm" len="sm"/>
            <a:tailEnd type="none" w="sm" len="sm"/>
          </a:ln>
        </p:spPr>
      </p:sp>
      <p:sp>
        <p:nvSpPr>
          <p:cNvPr id="17" name="Shape 17"/>
          <p:cNvSpPr/>
          <p:nvPr/>
        </p:nvSpPr>
        <p:spPr>
          <a:xfrm rot="10800000" flipH="1">
            <a:off x="466425" y="3558325"/>
            <a:ext cx="1081625" cy="1124950"/>
          </a:xfrm>
          <a:custGeom>
            <a:avLst/>
            <a:gdLst/>
            <a:ahLst/>
            <a:cxnLst/>
            <a:rect l="0" t="0" r="0" b="0"/>
            <a:pathLst>
              <a:path w="43265" h="44998" extrusionOk="0">
                <a:moveTo>
                  <a:pt x="0" y="44998"/>
                </a:moveTo>
                <a:lnTo>
                  <a:pt x="0" y="0"/>
                </a:lnTo>
                <a:lnTo>
                  <a:pt x="43265" y="0"/>
                </a:lnTo>
              </a:path>
            </a:pathLst>
          </a:custGeom>
          <a:noFill/>
          <a:ln w="28575" cap="flat" cmpd="sng">
            <a:solidFill>
              <a:schemeClr val="lt2"/>
            </a:solidFill>
            <a:prstDash val="solid"/>
            <a:miter lim="8000"/>
            <a:headEnd type="none" w="sm" len="sm"/>
            <a:tailEnd type="none" w="sm" len="sm"/>
          </a:ln>
        </p:spPr>
      </p:sp>
      <p:sp>
        <p:nvSpPr>
          <p:cNvPr id="18" name="Shape 18"/>
          <p:cNvSpPr txBox="1">
            <a:spLocks noGrp="1"/>
          </p:cNvSpPr>
          <p:nvPr>
            <p:ph type="title"/>
          </p:nvPr>
        </p:nvSpPr>
        <p:spPr>
          <a:xfrm>
            <a:off x="773700" y="1806450"/>
            <a:ext cx="7596600" cy="1530600"/>
          </a:xfrm>
          <a:prstGeom prst="rect">
            <a:avLst/>
          </a:prstGeom>
        </p:spPr>
        <p:txBody>
          <a:bodyPr spcFirstLastPara="1" wrap="square" lIns="91425" tIns="91425" rIns="91425" bIns="91425" anchor="ctr" anchorCtr="0"/>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a:endParaRPr/>
          </a:p>
        </p:txBody>
      </p:sp>
      <p:sp>
        <p:nvSpPr>
          <p:cNvPr id="19" name="Shape 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0"/>
        <p:cNvGrpSpPr/>
        <p:nvPr/>
      </p:nvGrpSpPr>
      <p:grpSpPr>
        <a:xfrm>
          <a:off x="0" y="0"/>
          <a:ext cx="0" cy="0"/>
          <a:chOff x="0" y="0"/>
          <a:chExt cx="0" cy="0"/>
        </a:xfrm>
      </p:grpSpPr>
      <p:sp>
        <p:nvSpPr>
          <p:cNvPr id="21" name="Shape 21"/>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 name="Shape 22"/>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23" name="Shape 23"/>
          <p:cNvSpPr txBox="1">
            <a:spLocks noGrp="1"/>
          </p:cNvSpPr>
          <p:nvPr>
            <p:ph type="body" idx="1"/>
          </p:nvPr>
        </p:nvSpPr>
        <p:spPr>
          <a:xfrm>
            <a:off x="311700" y="1225225"/>
            <a:ext cx="8520600" cy="33540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4" name="Shape 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27" name="Shape 27"/>
          <p:cNvSpPr txBox="1">
            <a:spLocks noGrp="1"/>
          </p:cNvSpPr>
          <p:nvPr>
            <p:ph type="body" idx="1"/>
          </p:nvPr>
        </p:nvSpPr>
        <p:spPr>
          <a:xfrm>
            <a:off x="311700" y="1225225"/>
            <a:ext cx="3999900" cy="33540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8" name="Shape 28"/>
          <p:cNvSpPr txBox="1">
            <a:spLocks noGrp="1"/>
          </p:cNvSpPr>
          <p:nvPr>
            <p:ph type="body" idx="2"/>
          </p:nvPr>
        </p:nvSpPr>
        <p:spPr>
          <a:xfrm>
            <a:off x="4832400" y="1225225"/>
            <a:ext cx="3999900" cy="33540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9" name="Shape 2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0"/>
        <p:cNvGrpSpPr/>
        <p:nvPr/>
      </p:nvGrpSpPr>
      <p:grpSpPr>
        <a:xfrm>
          <a:off x="0" y="0"/>
          <a:ext cx="0" cy="0"/>
          <a:chOff x="0" y="0"/>
          <a:chExt cx="0" cy="0"/>
        </a:xfrm>
      </p:grpSpPr>
      <p:sp>
        <p:nvSpPr>
          <p:cNvPr id="31" name="Shape 31"/>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32" name="Shape 3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3"/>
        <p:cNvGrpSpPr/>
        <p:nvPr/>
      </p:nvGrpSpPr>
      <p:grpSpPr>
        <a:xfrm>
          <a:off x="0" y="0"/>
          <a:ext cx="0" cy="0"/>
          <a:chOff x="0" y="0"/>
          <a:chExt cx="0" cy="0"/>
        </a:xfrm>
      </p:grpSpPr>
      <p:sp>
        <p:nvSpPr>
          <p:cNvPr id="34" name="Shape 34"/>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35" name="Shape 35"/>
          <p:cNvSpPr txBox="1">
            <a:spLocks noGrp="1"/>
          </p:cNvSpPr>
          <p:nvPr>
            <p:ph type="body" idx="1"/>
          </p:nvPr>
        </p:nvSpPr>
        <p:spPr>
          <a:xfrm>
            <a:off x="311700" y="1399400"/>
            <a:ext cx="2808000" cy="27849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6" name="Shape 3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7"/>
        <p:cNvGrpSpPr/>
        <p:nvPr/>
      </p:nvGrpSpPr>
      <p:grpSpPr>
        <a:xfrm>
          <a:off x="0" y="0"/>
          <a:ext cx="0" cy="0"/>
          <a:chOff x="0" y="0"/>
          <a:chExt cx="0" cy="0"/>
        </a:xfrm>
      </p:grpSpPr>
      <p:sp>
        <p:nvSpPr>
          <p:cNvPr id="38" name="Shape 38"/>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9" name="Shape 39"/>
          <p:cNvSpPr txBox="1">
            <a:spLocks noGrp="1"/>
          </p:cNvSpPr>
          <p:nvPr>
            <p:ph type="title"/>
          </p:nvPr>
        </p:nvSpPr>
        <p:spPr>
          <a:xfrm>
            <a:off x="490250" y="450150"/>
            <a:ext cx="5878800" cy="4090800"/>
          </a:xfrm>
          <a:prstGeom prst="rect">
            <a:avLst/>
          </a:prstGeom>
        </p:spPr>
        <p:txBody>
          <a:bodyPr spcFirstLastPara="1" wrap="square" lIns="91425" tIns="91425" rIns="91425" bIns="91425" anchor="ctr" anchorCtr="0"/>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40" name="Shape 4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1"/>
        <p:cNvGrpSpPr/>
        <p:nvPr/>
      </p:nvGrpSpPr>
      <p:grpSpPr>
        <a:xfrm>
          <a:off x="0" y="0"/>
          <a:ext cx="0" cy="0"/>
          <a:chOff x="0" y="0"/>
          <a:chExt cx="0" cy="0"/>
        </a:xfrm>
      </p:grpSpPr>
      <p:sp>
        <p:nvSpPr>
          <p:cNvPr id="42" name="Shape 42"/>
          <p:cNvSpPr/>
          <p:nvPr/>
        </p:nvSpPr>
        <p:spPr>
          <a:xfrm>
            <a:off x="4572000" y="-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43" name="Shape 43"/>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44" name="Shape 44"/>
          <p:cNvSpPr txBox="1">
            <a:spLocks noGrp="1"/>
          </p:cNvSpPr>
          <p:nvPr>
            <p:ph type="title"/>
          </p:nvPr>
        </p:nvSpPr>
        <p:spPr>
          <a:xfrm>
            <a:off x="265500" y="929275"/>
            <a:ext cx="4045200" cy="1786200"/>
          </a:xfrm>
          <a:prstGeom prst="rect">
            <a:avLst/>
          </a:prstGeom>
        </p:spPr>
        <p:txBody>
          <a:bodyPr spcFirstLastPara="1" wrap="square" lIns="91425" tIns="91425" rIns="91425" bIns="91425" anchor="b" anchorCtr="0"/>
          <a:lstStyle>
            <a:lvl1pPr lvl="0" algn="ctr">
              <a:spcBef>
                <a:spcPts val="0"/>
              </a:spcBef>
              <a:spcAft>
                <a:spcPts val="0"/>
              </a:spcAft>
              <a:buClr>
                <a:schemeClr val="lt2"/>
              </a:buClr>
              <a:buSzPts val="4200"/>
              <a:buNone/>
              <a:defRPr>
                <a:solidFill>
                  <a:schemeClr val="lt2"/>
                </a:solidFill>
              </a:defRPr>
            </a:lvl1pPr>
            <a:lvl2pPr lvl="1" algn="ctr">
              <a:spcBef>
                <a:spcPts val="0"/>
              </a:spcBef>
              <a:spcAft>
                <a:spcPts val="0"/>
              </a:spcAft>
              <a:buClr>
                <a:schemeClr val="lt2"/>
              </a:buClr>
              <a:buSzPts val="4200"/>
              <a:buNone/>
              <a:defRPr>
                <a:solidFill>
                  <a:schemeClr val="lt2"/>
                </a:solidFill>
              </a:defRPr>
            </a:lvl2pPr>
            <a:lvl3pPr lvl="2" algn="ctr">
              <a:spcBef>
                <a:spcPts val="0"/>
              </a:spcBef>
              <a:spcAft>
                <a:spcPts val="0"/>
              </a:spcAft>
              <a:buClr>
                <a:schemeClr val="lt2"/>
              </a:buClr>
              <a:buSzPts val="4200"/>
              <a:buNone/>
              <a:defRPr>
                <a:solidFill>
                  <a:schemeClr val="lt2"/>
                </a:solidFill>
              </a:defRPr>
            </a:lvl3pPr>
            <a:lvl4pPr lvl="3" algn="ctr">
              <a:spcBef>
                <a:spcPts val="0"/>
              </a:spcBef>
              <a:spcAft>
                <a:spcPts val="0"/>
              </a:spcAft>
              <a:buClr>
                <a:schemeClr val="lt2"/>
              </a:buClr>
              <a:buSzPts val="4200"/>
              <a:buNone/>
              <a:defRPr>
                <a:solidFill>
                  <a:schemeClr val="lt2"/>
                </a:solidFill>
              </a:defRPr>
            </a:lvl4pPr>
            <a:lvl5pPr lvl="4" algn="ctr">
              <a:spcBef>
                <a:spcPts val="0"/>
              </a:spcBef>
              <a:spcAft>
                <a:spcPts val="0"/>
              </a:spcAft>
              <a:buClr>
                <a:schemeClr val="lt2"/>
              </a:buClr>
              <a:buSzPts val="4200"/>
              <a:buNone/>
              <a:defRPr>
                <a:solidFill>
                  <a:schemeClr val="lt2"/>
                </a:solidFill>
              </a:defRPr>
            </a:lvl5pPr>
            <a:lvl6pPr lvl="5" algn="ctr">
              <a:spcBef>
                <a:spcPts val="0"/>
              </a:spcBef>
              <a:spcAft>
                <a:spcPts val="0"/>
              </a:spcAft>
              <a:buClr>
                <a:schemeClr val="lt2"/>
              </a:buClr>
              <a:buSzPts val="4200"/>
              <a:buNone/>
              <a:defRPr>
                <a:solidFill>
                  <a:schemeClr val="lt2"/>
                </a:solidFill>
              </a:defRPr>
            </a:lvl6pPr>
            <a:lvl7pPr lvl="6" algn="ctr">
              <a:spcBef>
                <a:spcPts val="0"/>
              </a:spcBef>
              <a:spcAft>
                <a:spcPts val="0"/>
              </a:spcAft>
              <a:buClr>
                <a:schemeClr val="lt2"/>
              </a:buClr>
              <a:buSzPts val="4200"/>
              <a:buNone/>
              <a:defRPr>
                <a:solidFill>
                  <a:schemeClr val="lt2"/>
                </a:solidFill>
              </a:defRPr>
            </a:lvl7pPr>
            <a:lvl8pPr lvl="7" algn="ctr">
              <a:spcBef>
                <a:spcPts val="0"/>
              </a:spcBef>
              <a:spcAft>
                <a:spcPts val="0"/>
              </a:spcAft>
              <a:buClr>
                <a:schemeClr val="lt2"/>
              </a:buClr>
              <a:buSzPts val="4200"/>
              <a:buNone/>
              <a:defRPr>
                <a:solidFill>
                  <a:schemeClr val="lt2"/>
                </a:solidFill>
              </a:defRPr>
            </a:lvl8pPr>
            <a:lvl9pPr lvl="8" algn="ctr">
              <a:spcBef>
                <a:spcPts val="0"/>
              </a:spcBef>
              <a:spcAft>
                <a:spcPts val="0"/>
              </a:spcAft>
              <a:buClr>
                <a:schemeClr val="lt2"/>
              </a:buClr>
              <a:buSzPts val="4200"/>
              <a:buNone/>
              <a:defRPr>
                <a:solidFill>
                  <a:schemeClr val="lt2"/>
                </a:solidFill>
              </a:defRPr>
            </a:lvl9pPr>
          </a:lstStyle>
          <a:p>
            <a:endParaRPr/>
          </a:p>
        </p:txBody>
      </p:sp>
      <p:sp>
        <p:nvSpPr>
          <p:cNvPr id="45" name="Shape 45"/>
          <p:cNvSpPr txBox="1">
            <a:spLocks noGrp="1"/>
          </p:cNvSpPr>
          <p:nvPr>
            <p:ph type="subTitle" idx="1"/>
          </p:nvPr>
        </p:nvSpPr>
        <p:spPr>
          <a:xfrm>
            <a:off x="265500" y="2769001"/>
            <a:ext cx="4045200" cy="15741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400"/>
              <a:buFont typeface="Economica"/>
              <a:buNone/>
              <a:defRPr sz="2400">
                <a:latin typeface="Economica"/>
                <a:ea typeface="Economica"/>
                <a:cs typeface="Economica"/>
                <a:sym typeface="Economica"/>
              </a:defRPr>
            </a:lvl1pPr>
            <a:lvl2pPr lvl="1" algn="ctr">
              <a:lnSpc>
                <a:spcPct val="100000"/>
              </a:lnSpc>
              <a:spcBef>
                <a:spcPts val="0"/>
              </a:spcBef>
              <a:spcAft>
                <a:spcPts val="0"/>
              </a:spcAft>
              <a:buSzPts val="2400"/>
              <a:buFont typeface="Economica"/>
              <a:buNone/>
              <a:defRPr sz="2400">
                <a:latin typeface="Economica"/>
                <a:ea typeface="Economica"/>
                <a:cs typeface="Economica"/>
                <a:sym typeface="Economica"/>
              </a:defRPr>
            </a:lvl2pPr>
            <a:lvl3pPr lvl="2" algn="ctr">
              <a:lnSpc>
                <a:spcPct val="100000"/>
              </a:lnSpc>
              <a:spcBef>
                <a:spcPts val="0"/>
              </a:spcBef>
              <a:spcAft>
                <a:spcPts val="0"/>
              </a:spcAft>
              <a:buSzPts val="2400"/>
              <a:buFont typeface="Economica"/>
              <a:buNone/>
              <a:defRPr sz="2400">
                <a:latin typeface="Economica"/>
                <a:ea typeface="Economica"/>
                <a:cs typeface="Economica"/>
                <a:sym typeface="Economica"/>
              </a:defRPr>
            </a:lvl3pPr>
            <a:lvl4pPr lvl="3" algn="ctr">
              <a:lnSpc>
                <a:spcPct val="100000"/>
              </a:lnSpc>
              <a:spcBef>
                <a:spcPts val="0"/>
              </a:spcBef>
              <a:spcAft>
                <a:spcPts val="0"/>
              </a:spcAft>
              <a:buSzPts val="2400"/>
              <a:buFont typeface="Economica"/>
              <a:buNone/>
              <a:defRPr sz="2400">
                <a:latin typeface="Economica"/>
                <a:ea typeface="Economica"/>
                <a:cs typeface="Economica"/>
                <a:sym typeface="Economica"/>
              </a:defRPr>
            </a:lvl4pPr>
            <a:lvl5pPr lvl="4" algn="ctr">
              <a:lnSpc>
                <a:spcPct val="100000"/>
              </a:lnSpc>
              <a:spcBef>
                <a:spcPts val="0"/>
              </a:spcBef>
              <a:spcAft>
                <a:spcPts val="0"/>
              </a:spcAft>
              <a:buSzPts val="2400"/>
              <a:buFont typeface="Economica"/>
              <a:buNone/>
              <a:defRPr sz="2400">
                <a:latin typeface="Economica"/>
                <a:ea typeface="Economica"/>
                <a:cs typeface="Economica"/>
                <a:sym typeface="Economica"/>
              </a:defRPr>
            </a:lvl5pPr>
            <a:lvl6pPr lvl="5" algn="ctr">
              <a:lnSpc>
                <a:spcPct val="100000"/>
              </a:lnSpc>
              <a:spcBef>
                <a:spcPts val="0"/>
              </a:spcBef>
              <a:spcAft>
                <a:spcPts val="0"/>
              </a:spcAft>
              <a:buSzPts val="2400"/>
              <a:buFont typeface="Economica"/>
              <a:buNone/>
              <a:defRPr sz="2400">
                <a:latin typeface="Economica"/>
                <a:ea typeface="Economica"/>
                <a:cs typeface="Economica"/>
                <a:sym typeface="Economica"/>
              </a:defRPr>
            </a:lvl6pPr>
            <a:lvl7pPr lvl="6" algn="ctr">
              <a:lnSpc>
                <a:spcPct val="100000"/>
              </a:lnSpc>
              <a:spcBef>
                <a:spcPts val="0"/>
              </a:spcBef>
              <a:spcAft>
                <a:spcPts val="0"/>
              </a:spcAft>
              <a:buSzPts val="2400"/>
              <a:buFont typeface="Economica"/>
              <a:buNone/>
              <a:defRPr sz="2400">
                <a:latin typeface="Economica"/>
                <a:ea typeface="Economica"/>
                <a:cs typeface="Economica"/>
                <a:sym typeface="Economica"/>
              </a:defRPr>
            </a:lvl7pPr>
            <a:lvl8pPr lvl="7" algn="ctr">
              <a:lnSpc>
                <a:spcPct val="100000"/>
              </a:lnSpc>
              <a:spcBef>
                <a:spcPts val="0"/>
              </a:spcBef>
              <a:spcAft>
                <a:spcPts val="0"/>
              </a:spcAft>
              <a:buSzPts val="2400"/>
              <a:buFont typeface="Economica"/>
              <a:buNone/>
              <a:defRPr sz="2400">
                <a:latin typeface="Economica"/>
                <a:ea typeface="Economica"/>
                <a:cs typeface="Economica"/>
                <a:sym typeface="Economica"/>
              </a:defRPr>
            </a:lvl8pPr>
            <a:lvl9pPr lvl="8" algn="ctr">
              <a:lnSpc>
                <a:spcPct val="100000"/>
              </a:lnSpc>
              <a:spcBef>
                <a:spcPts val="0"/>
              </a:spcBef>
              <a:spcAft>
                <a:spcPts val="0"/>
              </a:spcAft>
              <a:buSzPts val="2400"/>
              <a:buFont typeface="Economica"/>
              <a:buNone/>
              <a:defRPr sz="2400">
                <a:latin typeface="Economica"/>
                <a:ea typeface="Economica"/>
                <a:cs typeface="Economica"/>
                <a:sym typeface="Economica"/>
              </a:defRPr>
            </a:lvl9pPr>
          </a:lstStyle>
          <a:p>
            <a:endParaRPr/>
          </a:p>
        </p:txBody>
      </p:sp>
      <p:sp>
        <p:nvSpPr>
          <p:cNvPr id="46" name="Shape 46"/>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
        <p:nvSpPr>
          <p:cNvPr id="47" name="Shape 4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8"/>
        <p:cNvGrpSpPr/>
        <p:nvPr/>
      </p:nvGrpSpPr>
      <p:grpSpPr>
        <a:xfrm>
          <a:off x="0" y="0"/>
          <a:ext cx="0" cy="0"/>
          <a:chOff x="0" y="0"/>
          <a:chExt cx="0" cy="0"/>
        </a:xfrm>
      </p:grpSpPr>
      <p:sp>
        <p:nvSpPr>
          <p:cNvPr id="49" name="Shape 49"/>
          <p:cNvSpPr txBox="1">
            <a:spLocks noGrp="1"/>
          </p:cNvSpPr>
          <p:nvPr>
            <p:ph type="body" idx="1"/>
          </p:nvPr>
        </p:nvSpPr>
        <p:spPr>
          <a:xfrm>
            <a:off x="319500" y="4218925"/>
            <a:ext cx="5998800" cy="5988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2400"/>
              <a:buFont typeface="Economica"/>
              <a:buNone/>
              <a:defRPr sz="2400">
                <a:latin typeface="Economica"/>
                <a:ea typeface="Economica"/>
                <a:cs typeface="Economica"/>
                <a:sym typeface="Economica"/>
              </a:defRPr>
            </a:lvl1pPr>
          </a:lstStyle>
          <a:p>
            <a:endParaRPr/>
          </a:p>
        </p:txBody>
      </p:sp>
      <p:sp>
        <p:nvSpPr>
          <p:cNvPr id="50" name="Shape 5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luxe">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315925"/>
            <a:ext cx="8520600" cy="831300"/>
          </a:xfrm>
          <a:prstGeom prst="rect">
            <a:avLst/>
          </a:prstGeom>
          <a:noFill/>
          <a:ln>
            <a:noFill/>
          </a:ln>
        </p:spPr>
        <p:txBody>
          <a:bodyPr spcFirstLastPara="1" wrap="square" lIns="91425" tIns="91425" rIns="91425" bIns="91425" anchor="b" anchorCtr="0"/>
          <a:lstStyle>
            <a:lvl1pPr lvl="0">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1pPr>
            <a:lvl2pPr lvl="1">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2pPr>
            <a:lvl3pPr lvl="2">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3pPr>
            <a:lvl4pPr lvl="3">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4pPr>
            <a:lvl5pPr lvl="4">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5pPr>
            <a:lvl6pPr lvl="5">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6pPr>
            <a:lvl7pPr lvl="6">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7pPr>
            <a:lvl8pPr lvl="7">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8pPr>
            <a:lvl9pPr lvl="8">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9pPr>
          </a:lstStyle>
          <a:p>
            <a:endParaRPr/>
          </a:p>
        </p:txBody>
      </p:sp>
      <p:sp>
        <p:nvSpPr>
          <p:cNvPr id="7" name="Shape 7"/>
          <p:cNvSpPr txBox="1">
            <a:spLocks noGrp="1"/>
          </p:cNvSpPr>
          <p:nvPr>
            <p:ph type="body" idx="1"/>
          </p:nvPr>
        </p:nvSpPr>
        <p:spPr>
          <a:xfrm>
            <a:off x="311700" y="1225225"/>
            <a:ext cx="8520600" cy="33540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1"/>
              </a:buClr>
              <a:buSzPts val="1800"/>
              <a:buFont typeface="Open Sans"/>
              <a:buChar char="●"/>
              <a:defRPr sz="1800">
                <a:solidFill>
                  <a:schemeClr val="dk1"/>
                </a:solidFill>
                <a:latin typeface="Open Sans"/>
                <a:ea typeface="Open Sans"/>
                <a:cs typeface="Open Sans"/>
                <a:sym typeface="Open Sans"/>
              </a:defRPr>
            </a:lvl1pPr>
            <a:lvl2pPr marL="914400" lvl="1" indent="-3175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2pPr>
            <a:lvl3pPr marL="1371600" lvl="2" indent="-3175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3pPr>
            <a:lvl4pPr marL="1828800" lvl="3" indent="-3175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4pPr>
            <a:lvl5pPr marL="2286000" lvl="4" indent="-3175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5pPr>
            <a:lvl6pPr marL="2743200" lvl="5" indent="-3175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6pPr>
            <a:lvl7pPr marL="3200400" lvl="6" indent="-3175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7pPr>
            <a:lvl8pPr marL="3657600" lvl="7" indent="-3175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8pPr>
            <a:lvl9pPr marL="4114800" lvl="8" indent="-317500">
              <a:lnSpc>
                <a:spcPct val="115000"/>
              </a:lnSpc>
              <a:spcBef>
                <a:spcPts val="1600"/>
              </a:spcBef>
              <a:spcAft>
                <a:spcPts val="1600"/>
              </a:spcAft>
              <a:buClr>
                <a:schemeClr val="dk1"/>
              </a:buClr>
              <a:buSzPts val="1400"/>
              <a:buFont typeface="Open Sans"/>
              <a:buChar char="■"/>
              <a:defRPr>
                <a:solidFill>
                  <a:schemeClr val="dk1"/>
                </a:solidFill>
                <a:latin typeface="Open Sans"/>
                <a:ea typeface="Open Sans"/>
                <a:cs typeface="Open Sans"/>
                <a:sym typeface="Open Sans"/>
              </a:defRPr>
            </a:lvl9pPr>
          </a:lstStyle>
          <a:p>
            <a:endParaRPr/>
          </a:p>
        </p:txBody>
      </p:sp>
      <p:sp>
        <p:nvSpPr>
          <p:cNvPr id="8" name="Shape 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1"/>
                </a:solidFill>
                <a:latin typeface="Economica"/>
                <a:ea typeface="Economica"/>
                <a:cs typeface="Economica"/>
                <a:sym typeface="Economica"/>
              </a:defRPr>
            </a:lvl1pPr>
            <a:lvl2pPr lvl="1" algn="r">
              <a:buNone/>
              <a:defRPr sz="1000">
                <a:solidFill>
                  <a:schemeClr val="dk1"/>
                </a:solidFill>
                <a:latin typeface="Economica"/>
                <a:ea typeface="Economica"/>
                <a:cs typeface="Economica"/>
                <a:sym typeface="Economica"/>
              </a:defRPr>
            </a:lvl2pPr>
            <a:lvl3pPr lvl="2" algn="r">
              <a:buNone/>
              <a:defRPr sz="1000">
                <a:solidFill>
                  <a:schemeClr val="dk1"/>
                </a:solidFill>
                <a:latin typeface="Economica"/>
                <a:ea typeface="Economica"/>
                <a:cs typeface="Economica"/>
                <a:sym typeface="Economica"/>
              </a:defRPr>
            </a:lvl3pPr>
            <a:lvl4pPr lvl="3" algn="r">
              <a:buNone/>
              <a:defRPr sz="1000">
                <a:solidFill>
                  <a:schemeClr val="dk1"/>
                </a:solidFill>
                <a:latin typeface="Economica"/>
                <a:ea typeface="Economica"/>
                <a:cs typeface="Economica"/>
                <a:sym typeface="Economica"/>
              </a:defRPr>
            </a:lvl4pPr>
            <a:lvl5pPr lvl="4" algn="r">
              <a:buNone/>
              <a:defRPr sz="1000">
                <a:solidFill>
                  <a:schemeClr val="dk1"/>
                </a:solidFill>
                <a:latin typeface="Economica"/>
                <a:ea typeface="Economica"/>
                <a:cs typeface="Economica"/>
                <a:sym typeface="Economica"/>
              </a:defRPr>
            </a:lvl5pPr>
            <a:lvl6pPr lvl="5" algn="r">
              <a:buNone/>
              <a:defRPr sz="1000">
                <a:solidFill>
                  <a:schemeClr val="dk1"/>
                </a:solidFill>
                <a:latin typeface="Economica"/>
                <a:ea typeface="Economica"/>
                <a:cs typeface="Economica"/>
                <a:sym typeface="Economica"/>
              </a:defRPr>
            </a:lvl6pPr>
            <a:lvl7pPr lvl="6" algn="r">
              <a:buNone/>
              <a:defRPr sz="1000">
                <a:solidFill>
                  <a:schemeClr val="dk1"/>
                </a:solidFill>
                <a:latin typeface="Economica"/>
                <a:ea typeface="Economica"/>
                <a:cs typeface="Economica"/>
                <a:sym typeface="Economica"/>
              </a:defRPr>
            </a:lvl7pPr>
            <a:lvl8pPr lvl="7" algn="r">
              <a:buNone/>
              <a:defRPr sz="1000">
                <a:solidFill>
                  <a:schemeClr val="dk1"/>
                </a:solidFill>
                <a:latin typeface="Economica"/>
                <a:ea typeface="Economica"/>
                <a:cs typeface="Economica"/>
                <a:sym typeface="Economica"/>
              </a:defRPr>
            </a:lvl8pPr>
            <a:lvl9pPr lvl="8" algn="r">
              <a:buNone/>
              <a:defRPr sz="1000">
                <a:solidFill>
                  <a:schemeClr val="dk1"/>
                </a:solidFill>
                <a:latin typeface="Economica"/>
                <a:ea typeface="Economica"/>
                <a:cs typeface="Economica"/>
                <a:sym typeface="Economica"/>
              </a:defRPr>
            </a:lvl9pPr>
          </a:lstStyle>
          <a:p>
            <a:pPr marL="0" lvl="0" indent="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1.jpg"/></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jp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11.jpg"/><Relationship Id="rId5" Type="http://schemas.openxmlformats.org/officeDocument/2006/relationships/image" Target="../media/image10.jp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13.jpg"/><Relationship Id="rId7" Type="http://schemas.openxmlformats.org/officeDocument/2006/relationships/image" Target="../media/image1.jpg"/><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16.png"/><Relationship Id="rId5" Type="http://schemas.openxmlformats.org/officeDocument/2006/relationships/image" Target="../media/image15.jpg"/><Relationship Id="rId4" Type="http://schemas.openxmlformats.org/officeDocument/2006/relationships/image" Target="../media/image14.jpg"/></Relationships>
</file>

<file path=ppt/slides/_rels/slide1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5.xml"/><Relationship Id="rId1" Type="http://schemas.openxmlformats.org/officeDocument/2006/relationships/slideLayout" Target="../slideLayouts/slideLayout3.xml"/><Relationship Id="rId5" Type="http://schemas.openxmlformats.org/officeDocument/2006/relationships/image" Target="../media/image18.png"/><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8.png"/><Relationship Id="rId7"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jpg"/></Relationships>
</file>

<file path=ppt/slides/_rels/slide1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7.xml"/><Relationship Id="rId1" Type="http://schemas.openxmlformats.org/officeDocument/2006/relationships/slideLayout" Target="../slideLayouts/slideLayout3.xml"/><Relationship Id="rId5" Type="http://schemas.openxmlformats.org/officeDocument/2006/relationships/image" Target="../media/image24.png"/><Relationship Id="rId4" Type="http://schemas.openxmlformats.org/officeDocument/2006/relationships/image" Target="../media/image23.jpg"/></Relationships>
</file>

<file path=ppt/slides/_rels/slide18.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1.jpg"/><Relationship Id="rId7"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jpg"/></Relationships>
</file>

<file path=ppt/slides/_rels/slide1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30.jpg"/></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1.jpg"/><Relationship Id="rId7" Type="http://schemas.openxmlformats.org/officeDocument/2006/relationships/image" Target="../media/image34.png"/><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openxmlformats.org/officeDocument/2006/relationships/image" Target="../media/image33.png"/><Relationship Id="rId5" Type="http://schemas.openxmlformats.org/officeDocument/2006/relationships/image" Target="../media/image32.jpg"/><Relationship Id="rId10" Type="http://schemas.openxmlformats.org/officeDocument/2006/relationships/image" Target="../media/image37.png"/><Relationship Id="rId4" Type="http://schemas.openxmlformats.org/officeDocument/2006/relationships/image" Target="../media/image31.jpg"/><Relationship Id="rId9" Type="http://schemas.openxmlformats.org/officeDocument/2006/relationships/image" Target="../media/image36.png"/></Relationships>
</file>

<file path=ppt/slides/_rels/slide2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38.png"/></Relationships>
</file>

<file path=ppt/slides/_rels/slide2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39.png"/></Relationships>
</file>

<file path=ppt/slides/_rels/slide2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38.png"/></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1.jp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1.jpg"/></Relationships>
</file>

<file path=ppt/slides/_rels/slide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image" Target="../media/image1.jpg"/><Relationship Id="rId4" Type="http://schemas.openxmlformats.org/officeDocument/2006/relationships/image" Target="../media/image5.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Shape 62"/>
          <p:cNvSpPr txBox="1">
            <a:spLocks noGrp="1"/>
          </p:cNvSpPr>
          <p:nvPr>
            <p:ph type="ctrTitle"/>
          </p:nvPr>
        </p:nvSpPr>
        <p:spPr>
          <a:xfrm>
            <a:off x="311700" y="831975"/>
            <a:ext cx="8520600" cy="18546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sz="4800"/>
              <a:t>Home Brewing Inspired </a:t>
            </a:r>
            <a:endParaRPr sz="4800"/>
          </a:p>
          <a:p>
            <a:pPr marL="0" lvl="0" indent="0">
              <a:spcBef>
                <a:spcPts val="0"/>
              </a:spcBef>
              <a:spcAft>
                <a:spcPts val="0"/>
              </a:spcAft>
              <a:buNone/>
            </a:pPr>
            <a:r>
              <a:rPr lang="en" sz="4800"/>
              <a:t>Automated Proof of Concept </a:t>
            </a:r>
            <a:endParaRPr sz="4800"/>
          </a:p>
        </p:txBody>
      </p:sp>
      <p:sp>
        <p:nvSpPr>
          <p:cNvPr id="63" name="Shape 63"/>
          <p:cNvSpPr txBox="1">
            <a:spLocks noGrp="1"/>
          </p:cNvSpPr>
          <p:nvPr>
            <p:ph type="subTitle" idx="1"/>
          </p:nvPr>
        </p:nvSpPr>
        <p:spPr>
          <a:xfrm>
            <a:off x="3044700" y="2686580"/>
            <a:ext cx="3054600" cy="7014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sz="1800"/>
              <a:t>Joseph Coria (Team Leader)</a:t>
            </a:r>
            <a:endParaRPr sz="1800"/>
          </a:p>
          <a:p>
            <a:pPr marL="0" lvl="0" indent="0">
              <a:spcBef>
                <a:spcPts val="0"/>
              </a:spcBef>
              <a:spcAft>
                <a:spcPts val="0"/>
              </a:spcAft>
              <a:buNone/>
            </a:pPr>
            <a:r>
              <a:rPr lang="en" sz="1800"/>
              <a:t>Daniel Quenga</a:t>
            </a:r>
            <a:endParaRPr sz="1800"/>
          </a:p>
          <a:p>
            <a:pPr marL="0" lvl="0" indent="0">
              <a:spcBef>
                <a:spcPts val="0"/>
              </a:spcBef>
              <a:spcAft>
                <a:spcPts val="0"/>
              </a:spcAft>
              <a:buNone/>
            </a:pPr>
            <a:r>
              <a:rPr lang="en" sz="1800"/>
              <a:t>Jason Davis</a:t>
            </a:r>
            <a:endParaRPr sz="1800"/>
          </a:p>
          <a:p>
            <a:pPr marL="0" lvl="0" indent="0">
              <a:spcBef>
                <a:spcPts val="0"/>
              </a:spcBef>
              <a:spcAft>
                <a:spcPts val="0"/>
              </a:spcAft>
              <a:buNone/>
            </a:pPr>
            <a:r>
              <a:rPr lang="en" sz="1800"/>
              <a:t>Michael Sabate</a:t>
            </a:r>
            <a:endParaRPr sz="1800"/>
          </a:p>
          <a:p>
            <a:pPr marL="0" lvl="0" indent="0">
              <a:spcBef>
                <a:spcPts val="0"/>
              </a:spcBef>
              <a:spcAft>
                <a:spcPts val="0"/>
              </a:spcAft>
              <a:buNone/>
            </a:pPr>
            <a:endParaRPr sz="1800"/>
          </a:p>
          <a:p>
            <a:pPr marL="0" lvl="0" indent="0">
              <a:spcBef>
                <a:spcPts val="0"/>
              </a:spcBef>
              <a:spcAft>
                <a:spcPts val="0"/>
              </a:spcAft>
              <a:buNone/>
            </a:pPr>
            <a:r>
              <a:rPr lang="en" sz="1800"/>
              <a:t>May 5, 2018</a:t>
            </a:r>
            <a:endParaRPr sz="1800"/>
          </a:p>
        </p:txBody>
      </p:sp>
      <p:pic>
        <p:nvPicPr>
          <p:cNvPr id="64" name="Shape 64"/>
          <p:cNvPicPr preferRelativeResize="0"/>
          <p:nvPr/>
        </p:nvPicPr>
        <p:blipFill>
          <a:blip r:embed="rId3">
            <a:alphaModFix/>
          </a:blip>
          <a:stretch>
            <a:fillRect/>
          </a:stretch>
        </p:blipFill>
        <p:spPr>
          <a:xfrm>
            <a:off x="7932575" y="212650"/>
            <a:ext cx="1050449" cy="1125800"/>
          </a:xfrm>
          <a:prstGeom prst="rect">
            <a:avLst/>
          </a:prstGeom>
          <a:noFill/>
          <a:ln>
            <a:noFill/>
          </a:ln>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pic>
        <p:nvPicPr>
          <p:cNvPr id="161" name="Shape 161"/>
          <p:cNvPicPr preferRelativeResize="0"/>
          <p:nvPr/>
        </p:nvPicPr>
        <p:blipFill>
          <a:blip r:embed="rId3">
            <a:alphaModFix/>
          </a:blip>
          <a:stretch>
            <a:fillRect/>
          </a:stretch>
        </p:blipFill>
        <p:spPr>
          <a:xfrm>
            <a:off x="935138" y="0"/>
            <a:ext cx="8208874" cy="4964700"/>
          </a:xfrm>
          <a:prstGeom prst="rect">
            <a:avLst/>
          </a:prstGeom>
          <a:noFill/>
          <a:ln>
            <a:noFill/>
          </a:ln>
        </p:spPr>
      </p:pic>
      <p:sp>
        <p:nvSpPr>
          <p:cNvPr id="162" name="Shape 162"/>
          <p:cNvSpPr txBox="1">
            <a:spLocks noGrp="1"/>
          </p:cNvSpPr>
          <p:nvPr>
            <p:ph type="title"/>
          </p:nvPr>
        </p:nvSpPr>
        <p:spPr>
          <a:xfrm>
            <a:off x="0" y="49150"/>
            <a:ext cx="2398800" cy="8313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a:t>Final Design</a:t>
            </a:r>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Shape 167"/>
          <p:cNvSpPr txBox="1">
            <a:spLocks noGrp="1"/>
          </p:cNvSpPr>
          <p:nvPr>
            <p:ph type="title"/>
          </p:nvPr>
        </p:nvSpPr>
        <p:spPr>
          <a:xfrm>
            <a:off x="311700" y="163525"/>
            <a:ext cx="8520600" cy="8313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a:t>Control box components</a:t>
            </a:r>
            <a:endParaRPr/>
          </a:p>
        </p:txBody>
      </p:sp>
      <p:sp>
        <p:nvSpPr>
          <p:cNvPr id="168" name="Shape 168"/>
          <p:cNvSpPr txBox="1">
            <a:spLocks noGrp="1"/>
          </p:cNvSpPr>
          <p:nvPr>
            <p:ph type="body" idx="1"/>
          </p:nvPr>
        </p:nvSpPr>
        <p:spPr>
          <a:xfrm>
            <a:off x="175038" y="906726"/>
            <a:ext cx="4479900" cy="3354000"/>
          </a:xfrm>
          <a:prstGeom prst="rect">
            <a:avLst/>
          </a:prstGeom>
        </p:spPr>
        <p:txBody>
          <a:bodyPr spcFirstLastPara="1" wrap="square" lIns="91425" tIns="91425" rIns="91425" bIns="91425" anchor="t" anchorCtr="0">
            <a:noAutofit/>
          </a:bodyPr>
          <a:lstStyle/>
          <a:p>
            <a:pPr marL="457200" lvl="0" indent="-342900" rtl="0">
              <a:spcBef>
                <a:spcPts val="0"/>
              </a:spcBef>
              <a:spcAft>
                <a:spcPts val="0"/>
              </a:spcAft>
              <a:buSzPts val="1800"/>
              <a:buChar char="●"/>
            </a:pPr>
            <a:r>
              <a:rPr lang="en" dirty="0"/>
              <a:t>Arduino Mega</a:t>
            </a:r>
            <a:endParaRPr dirty="0"/>
          </a:p>
          <a:p>
            <a:pPr marL="457200" lvl="0" indent="-342900" rtl="0">
              <a:spcBef>
                <a:spcPts val="0"/>
              </a:spcBef>
              <a:spcAft>
                <a:spcPts val="0"/>
              </a:spcAft>
              <a:buSzPts val="1800"/>
              <a:buChar char="●"/>
            </a:pPr>
            <a:r>
              <a:rPr lang="en" dirty="0"/>
              <a:t>Relays</a:t>
            </a:r>
            <a:endParaRPr dirty="0"/>
          </a:p>
          <a:p>
            <a:pPr marL="914400" lvl="1" indent="-317500" rtl="0">
              <a:spcBef>
                <a:spcPts val="0"/>
              </a:spcBef>
              <a:spcAft>
                <a:spcPts val="0"/>
              </a:spcAft>
              <a:buSzPts val="1400"/>
              <a:buChar char="○"/>
            </a:pPr>
            <a:r>
              <a:rPr lang="en" dirty="0"/>
              <a:t>Propane and liquid solenoid valves</a:t>
            </a:r>
            <a:endParaRPr dirty="0"/>
          </a:p>
          <a:p>
            <a:pPr marL="914400" lvl="1" indent="-317500" rtl="0">
              <a:spcBef>
                <a:spcPts val="0"/>
              </a:spcBef>
              <a:spcAft>
                <a:spcPts val="0"/>
              </a:spcAft>
              <a:buSzPts val="1400"/>
              <a:buChar char="○"/>
            </a:pPr>
            <a:r>
              <a:rPr lang="en" dirty="0"/>
              <a:t>Spark ignitor</a:t>
            </a:r>
            <a:endParaRPr dirty="0"/>
          </a:p>
          <a:p>
            <a:pPr marL="914400" lvl="1" indent="-317500" rtl="0">
              <a:spcBef>
                <a:spcPts val="0"/>
              </a:spcBef>
              <a:spcAft>
                <a:spcPts val="0"/>
              </a:spcAft>
              <a:buSzPts val="1400"/>
              <a:buChar char="○"/>
            </a:pPr>
            <a:r>
              <a:rPr lang="en" dirty="0"/>
              <a:t>Transfer and circulation pump</a:t>
            </a:r>
            <a:endParaRPr dirty="0"/>
          </a:p>
          <a:p>
            <a:pPr marL="457200" lvl="0" indent="-342900" rtl="0">
              <a:spcBef>
                <a:spcPts val="0"/>
              </a:spcBef>
              <a:spcAft>
                <a:spcPts val="0"/>
              </a:spcAft>
              <a:buSzPts val="1800"/>
              <a:buChar char="●"/>
            </a:pPr>
            <a:r>
              <a:rPr lang="en" dirty="0"/>
              <a:t>Thermocouples</a:t>
            </a:r>
            <a:endParaRPr dirty="0"/>
          </a:p>
          <a:p>
            <a:pPr marL="914400" lvl="1" indent="-317500" rtl="0">
              <a:spcBef>
                <a:spcPts val="0"/>
              </a:spcBef>
              <a:spcAft>
                <a:spcPts val="0"/>
              </a:spcAft>
              <a:buSzPts val="1400"/>
              <a:buChar char="○"/>
            </a:pPr>
            <a:r>
              <a:rPr lang="en" dirty="0"/>
              <a:t>Gauges temperatures in brew pots 1 &amp; 2 </a:t>
            </a:r>
            <a:endParaRPr dirty="0"/>
          </a:p>
          <a:p>
            <a:pPr marL="457200" lvl="0" indent="-342900" rtl="0">
              <a:spcBef>
                <a:spcPts val="0"/>
              </a:spcBef>
              <a:spcAft>
                <a:spcPts val="0"/>
              </a:spcAft>
              <a:buSzPts val="1800"/>
              <a:buChar char="●"/>
            </a:pPr>
            <a:r>
              <a:rPr lang="en" dirty="0"/>
              <a:t>Flame sensors </a:t>
            </a:r>
            <a:endParaRPr dirty="0"/>
          </a:p>
          <a:p>
            <a:pPr marL="457200" lvl="0" indent="-342900" rtl="0">
              <a:spcBef>
                <a:spcPts val="0"/>
              </a:spcBef>
              <a:spcAft>
                <a:spcPts val="0"/>
              </a:spcAft>
              <a:buSzPts val="1800"/>
              <a:buChar char="●"/>
            </a:pPr>
            <a:r>
              <a:rPr lang="en" dirty="0"/>
              <a:t>LCD screen</a:t>
            </a:r>
            <a:endParaRPr dirty="0"/>
          </a:p>
          <a:p>
            <a:pPr marL="914400" lvl="1" indent="-317500" rtl="0">
              <a:spcBef>
                <a:spcPts val="0"/>
              </a:spcBef>
              <a:spcAft>
                <a:spcPts val="0"/>
              </a:spcAft>
              <a:buSzPts val="1400"/>
              <a:buChar char="○"/>
            </a:pPr>
            <a:r>
              <a:rPr lang="en" dirty="0"/>
              <a:t>Displays temperatures and current stage</a:t>
            </a:r>
            <a:endParaRPr dirty="0"/>
          </a:p>
          <a:p>
            <a:pPr marL="457200" lvl="0" indent="-342900" rtl="0">
              <a:spcBef>
                <a:spcPts val="0"/>
              </a:spcBef>
              <a:spcAft>
                <a:spcPts val="0"/>
              </a:spcAft>
              <a:buSzPts val="1800"/>
              <a:buChar char="●"/>
            </a:pPr>
            <a:r>
              <a:rPr lang="en" dirty="0"/>
              <a:t>Push button for software start-up</a:t>
            </a:r>
            <a:endParaRPr dirty="0"/>
          </a:p>
          <a:p>
            <a:pPr marL="457200" lvl="0" indent="-342900">
              <a:spcBef>
                <a:spcPts val="0"/>
              </a:spcBef>
              <a:spcAft>
                <a:spcPts val="0"/>
              </a:spcAft>
              <a:buSzPts val="1800"/>
              <a:buChar char="●"/>
            </a:pPr>
            <a:r>
              <a:rPr lang="en" dirty="0"/>
              <a:t>Powerstrip for mechanical E-stop</a:t>
            </a:r>
            <a:endParaRPr dirty="0"/>
          </a:p>
        </p:txBody>
      </p:sp>
      <p:pic>
        <p:nvPicPr>
          <p:cNvPr id="169" name="Shape 169"/>
          <p:cNvPicPr preferRelativeResize="0"/>
          <p:nvPr/>
        </p:nvPicPr>
        <p:blipFill>
          <a:blip r:embed="rId3">
            <a:alphaModFix/>
          </a:blip>
          <a:stretch>
            <a:fillRect/>
          </a:stretch>
        </p:blipFill>
        <p:spPr>
          <a:xfrm>
            <a:off x="4901200" y="1109636"/>
            <a:ext cx="4032524" cy="3751714"/>
          </a:xfrm>
          <a:prstGeom prst="rect">
            <a:avLst/>
          </a:prstGeom>
          <a:noFill/>
          <a:ln>
            <a:noFill/>
          </a:ln>
        </p:spPr>
      </p:pic>
      <p:cxnSp>
        <p:nvCxnSpPr>
          <p:cNvPr id="170" name="Shape 170"/>
          <p:cNvCxnSpPr/>
          <p:nvPr/>
        </p:nvCxnSpPr>
        <p:spPr>
          <a:xfrm rot="10800000" flipH="1">
            <a:off x="5267750" y="3089225"/>
            <a:ext cx="420000" cy="740400"/>
          </a:xfrm>
          <a:prstGeom prst="straightConnector1">
            <a:avLst/>
          </a:prstGeom>
          <a:noFill/>
          <a:ln w="9525" cap="flat" cmpd="sng">
            <a:solidFill>
              <a:schemeClr val="dk2"/>
            </a:solidFill>
            <a:prstDash val="solid"/>
            <a:round/>
            <a:headEnd type="none" w="med" len="med"/>
            <a:tailEnd type="triangle" w="med" len="med"/>
          </a:ln>
        </p:spPr>
      </p:cxnSp>
      <p:cxnSp>
        <p:nvCxnSpPr>
          <p:cNvPr id="171" name="Shape 171"/>
          <p:cNvCxnSpPr/>
          <p:nvPr/>
        </p:nvCxnSpPr>
        <p:spPr>
          <a:xfrm rot="10800000">
            <a:off x="7928600" y="2747800"/>
            <a:ext cx="122100" cy="702900"/>
          </a:xfrm>
          <a:prstGeom prst="straightConnector1">
            <a:avLst/>
          </a:prstGeom>
          <a:noFill/>
          <a:ln w="9525" cap="flat" cmpd="sng">
            <a:solidFill>
              <a:schemeClr val="dk2"/>
            </a:solidFill>
            <a:prstDash val="solid"/>
            <a:round/>
            <a:headEnd type="none" w="med" len="med"/>
            <a:tailEnd type="triangle" w="med" len="med"/>
          </a:ln>
        </p:spPr>
      </p:cxnSp>
      <p:cxnSp>
        <p:nvCxnSpPr>
          <p:cNvPr id="172" name="Shape 172"/>
          <p:cNvCxnSpPr/>
          <p:nvPr/>
        </p:nvCxnSpPr>
        <p:spPr>
          <a:xfrm>
            <a:off x="5876500" y="1692725"/>
            <a:ext cx="995700" cy="73200"/>
          </a:xfrm>
          <a:prstGeom prst="straightConnector1">
            <a:avLst/>
          </a:prstGeom>
          <a:noFill/>
          <a:ln w="9525" cap="flat" cmpd="sng">
            <a:solidFill>
              <a:schemeClr val="dk2"/>
            </a:solidFill>
            <a:prstDash val="solid"/>
            <a:round/>
            <a:headEnd type="none" w="med" len="med"/>
            <a:tailEnd type="triangle" w="med" len="med"/>
          </a:ln>
        </p:spPr>
      </p:cxnSp>
      <p:sp>
        <p:nvSpPr>
          <p:cNvPr id="173" name="Shape 173"/>
          <p:cNvSpPr/>
          <p:nvPr/>
        </p:nvSpPr>
        <p:spPr>
          <a:xfrm>
            <a:off x="4901200" y="1537375"/>
            <a:ext cx="963000" cy="5280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4" name="Shape 174"/>
          <p:cNvSpPr txBox="1"/>
          <p:nvPr/>
        </p:nvSpPr>
        <p:spPr>
          <a:xfrm>
            <a:off x="4923050" y="1537375"/>
            <a:ext cx="987600" cy="5280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sz="1200">
                <a:latin typeface="Open Sans"/>
                <a:ea typeface="Open Sans"/>
                <a:cs typeface="Open Sans"/>
                <a:sym typeface="Open Sans"/>
              </a:rPr>
              <a:t>Arduino controller</a:t>
            </a:r>
            <a:endParaRPr sz="1200">
              <a:latin typeface="Open Sans"/>
              <a:ea typeface="Open Sans"/>
              <a:cs typeface="Open Sans"/>
              <a:sym typeface="Open Sans"/>
            </a:endParaRPr>
          </a:p>
        </p:txBody>
      </p:sp>
      <p:sp>
        <p:nvSpPr>
          <p:cNvPr id="175" name="Shape 175"/>
          <p:cNvSpPr/>
          <p:nvPr/>
        </p:nvSpPr>
        <p:spPr>
          <a:xfrm>
            <a:off x="4854800" y="3829625"/>
            <a:ext cx="963000" cy="5280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6" name="Shape 176"/>
          <p:cNvSpPr txBox="1"/>
          <p:nvPr/>
        </p:nvSpPr>
        <p:spPr>
          <a:xfrm>
            <a:off x="4857750" y="3817200"/>
            <a:ext cx="963000" cy="5280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sz="1200">
                <a:latin typeface="Open Sans"/>
                <a:ea typeface="Open Sans"/>
                <a:cs typeface="Open Sans"/>
                <a:sym typeface="Open Sans"/>
              </a:rPr>
              <a:t>Relays in series</a:t>
            </a:r>
            <a:endParaRPr sz="1200">
              <a:latin typeface="Open Sans"/>
              <a:ea typeface="Open Sans"/>
              <a:cs typeface="Open Sans"/>
              <a:sym typeface="Open Sans"/>
            </a:endParaRPr>
          </a:p>
        </p:txBody>
      </p:sp>
      <p:sp>
        <p:nvSpPr>
          <p:cNvPr id="177" name="Shape 177"/>
          <p:cNvSpPr/>
          <p:nvPr/>
        </p:nvSpPr>
        <p:spPr>
          <a:xfrm>
            <a:off x="7528875" y="3450700"/>
            <a:ext cx="1167900" cy="7269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8" name="Shape 178"/>
          <p:cNvSpPr txBox="1"/>
          <p:nvPr/>
        </p:nvSpPr>
        <p:spPr>
          <a:xfrm>
            <a:off x="7509300" y="3497350"/>
            <a:ext cx="1323000" cy="6336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sz="1200">
                <a:latin typeface="Open Sans"/>
                <a:ea typeface="Open Sans"/>
                <a:cs typeface="Open Sans"/>
                <a:sym typeface="Open Sans"/>
              </a:rPr>
              <a:t>Breadboard with 5v power supplies</a:t>
            </a:r>
            <a:endParaRPr sz="1200">
              <a:latin typeface="Open Sans"/>
              <a:ea typeface="Open Sans"/>
              <a:cs typeface="Open Sans"/>
              <a:sym typeface="Open Sans"/>
            </a:endParaRPr>
          </a:p>
        </p:txBody>
      </p:sp>
      <p:pic>
        <p:nvPicPr>
          <p:cNvPr id="179" name="Shape 179"/>
          <p:cNvPicPr preferRelativeResize="0"/>
          <p:nvPr/>
        </p:nvPicPr>
        <p:blipFill>
          <a:blip r:embed="rId4">
            <a:alphaModFix/>
          </a:blip>
          <a:stretch>
            <a:fillRect/>
          </a:stretch>
        </p:blipFill>
        <p:spPr>
          <a:xfrm>
            <a:off x="8094725" y="63138"/>
            <a:ext cx="963001" cy="1032077"/>
          </a:xfrm>
          <a:prstGeom prst="rect">
            <a:avLst/>
          </a:prstGeom>
          <a:noFill/>
          <a:ln>
            <a:noFill/>
          </a:ln>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Shape 184"/>
          <p:cNvSpPr txBox="1">
            <a:spLocks noGrp="1"/>
          </p:cNvSpPr>
          <p:nvPr>
            <p:ph type="title"/>
          </p:nvPr>
        </p:nvSpPr>
        <p:spPr>
          <a:xfrm>
            <a:off x="311700" y="158775"/>
            <a:ext cx="8520600" cy="8313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a:t>Solenoid Valves</a:t>
            </a:r>
            <a:endParaRPr/>
          </a:p>
        </p:txBody>
      </p:sp>
      <p:sp>
        <p:nvSpPr>
          <p:cNvPr id="185" name="Shape 185"/>
          <p:cNvSpPr txBox="1">
            <a:spLocks noGrp="1"/>
          </p:cNvSpPr>
          <p:nvPr>
            <p:ph type="body" idx="1"/>
          </p:nvPr>
        </p:nvSpPr>
        <p:spPr>
          <a:xfrm>
            <a:off x="311700" y="990075"/>
            <a:ext cx="4601400" cy="38346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12VDC Normally closed Solenoid Valves</a:t>
            </a:r>
            <a:endParaRPr/>
          </a:p>
          <a:p>
            <a:pPr marL="0" lvl="0" indent="0" rtl="0">
              <a:spcBef>
                <a:spcPts val="0"/>
              </a:spcBef>
              <a:spcAft>
                <a:spcPts val="0"/>
              </a:spcAft>
              <a:buNone/>
            </a:pPr>
            <a:endParaRPr/>
          </a:p>
          <a:p>
            <a:pPr marL="457200" lvl="0" indent="-342900" rtl="0">
              <a:spcBef>
                <a:spcPts val="0"/>
              </a:spcBef>
              <a:spcAft>
                <a:spcPts val="0"/>
              </a:spcAft>
              <a:buSzPts val="1800"/>
              <a:buChar char="●"/>
            </a:pPr>
            <a:r>
              <a:rPr lang="en"/>
              <a:t>Total of 4 valves</a:t>
            </a:r>
            <a:endParaRPr/>
          </a:p>
          <a:p>
            <a:pPr marL="914400" lvl="1" indent="-317500" rtl="0">
              <a:spcBef>
                <a:spcPts val="0"/>
              </a:spcBef>
              <a:spcAft>
                <a:spcPts val="0"/>
              </a:spcAft>
              <a:buSzPts val="1400"/>
              <a:buChar char="○"/>
            </a:pPr>
            <a:r>
              <a:rPr lang="en"/>
              <a:t>2 for liquid transfer</a:t>
            </a:r>
            <a:endParaRPr/>
          </a:p>
          <a:p>
            <a:pPr marL="914400" lvl="1" indent="-317500" rtl="0">
              <a:spcBef>
                <a:spcPts val="0"/>
              </a:spcBef>
              <a:spcAft>
                <a:spcPts val="0"/>
              </a:spcAft>
              <a:buSzPts val="1400"/>
              <a:buChar char="○"/>
            </a:pPr>
            <a:r>
              <a:rPr lang="en"/>
              <a:t>2 for propane heating</a:t>
            </a:r>
            <a:endParaRPr/>
          </a:p>
          <a:p>
            <a:pPr marL="457200" lvl="0" indent="0" rtl="0">
              <a:spcBef>
                <a:spcPts val="0"/>
              </a:spcBef>
              <a:spcAft>
                <a:spcPts val="0"/>
              </a:spcAft>
              <a:buNone/>
            </a:pPr>
            <a:endParaRPr/>
          </a:p>
          <a:p>
            <a:pPr marL="457200" lvl="0" indent="-342900" rtl="0">
              <a:spcBef>
                <a:spcPts val="0"/>
              </a:spcBef>
              <a:spcAft>
                <a:spcPts val="0"/>
              </a:spcAft>
              <a:buSzPts val="1800"/>
              <a:buChar char="●"/>
            </a:pPr>
            <a:r>
              <a:rPr lang="en"/>
              <a:t>Solenoid Valves normally closed</a:t>
            </a:r>
            <a:endParaRPr/>
          </a:p>
          <a:p>
            <a:pPr marL="914400" lvl="1" indent="-317500" rtl="0">
              <a:spcBef>
                <a:spcPts val="0"/>
              </a:spcBef>
              <a:spcAft>
                <a:spcPts val="0"/>
              </a:spcAft>
              <a:buSzPts val="1400"/>
              <a:buChar char="○"/>
            </a:pPr>
            <a:r>
              <a:rPr lang="en"/>
              <a:t>Flyback Diode used to protect relay</a:t>
            </a:r>
            <a:endParaRPr/>
          </a:p>
          <a:p>
            <a:pPr marL="457200" lvl="0" indent="0" rtl="0">
              <a:spcBef>
                <a:spcPts val="0"/>
              </a:spcBef>
              <a:spcAft>
                <a:spcPts val="0"/>
              </a:spcAft>
              <a:buNone/>
            </a:pPr>
            <a:endParaRPr/>
          </a:p>
          <a:p>
            <a:pPr marL="0" lvl="0" indent="0" rtl="0">
              <a:spcBef>
                <a:spcPts val="0"/>
              </a:spcBef>
              <a:spcAft>
                <a:spcPts val="0"/>
              </a:spcAft>
              <a:buNone/>
            </a:pPr>
            <a:endParaRPr/>
          </a:p>
        </p:txBody>
      </p:sp>
      <p:pic>
        <p:nvPicPr>
          <p:cNvPr id="186" name="Shape 186"/>
          <p:cNvPicPr preferRelativeResize="0"/>
          <p:nvPr/>
        </p:nvPicPr>
        <p:blipFill>
          <a:blip r:embed="rId3">
            <a:alphaModFix/>
          </a:blip>
          <a:stretch>
            <a:fillRect/>
          </a:stretch>
        </p:blipFill>
        <p:spPr>
          <a:xfrm>
            <a:off x="4913100" y="1166738"/>
            <a:ext cx="3269774" cy="2124750"/>
          </a:xfrm>
          <a:prstGeom prst="rect">
            <a:avLst/>
          </a:prstGeom>
          <a:noFill/>
          <a:ln>
            <a:noFill/>
          </a:ln>
        </p:spPr>
      </p:pic>
      <p:pic>
        <p:nvPicPr>
          <p:cNvPr id="187" name="Shape 187"/>
          <p:cNvPicPr preferRelativeResize="0"/>
          <p:nvPr/>
        </p:nvPicPr>
        <p:blipFill>
          <a:blip r:embed="rId4">
            <a:alphaModFix/>
          </a:blip>
          <a:stretch>
            <a:fillRect/>
          </a:stretch>
        </p:blipFill>
        <p:spPr>
          <a:xfrm>
            <a:off x="4833700" y="360025"/>
            <a:ext cx="1101493" cy="894975"/>
          </a:xfrm>
          <a:prstGeom prst="rect">
            <a:avLst/>
          </a:prstGeom>
          <a:noFill/>
          <a:ln>
            <a:noFill/>
          </a:ln>
        </p:spPr>
      </p:pic>
      <p:pic>
        <p:nvPicPr>
          <p:cNvPr id="188" name="Shape 188"/>
          <p:cNvPicPr preferRelativeResize="0"/>
          <p:nvPr/>
        </p:nvPicPr>
        <p:blipFill rotWithShape="1">
          <a:blip r:embed="rId5">
            <a:alphaModFix/>
          </a:blip>
          <a:srcRect t="29650" b="20196"/>
          <a:stretch/>
        </p:blipFill>
        <p:spPr>
          <a:xfrm>
            <a:off x="3275725" y="3421475"/>
            <a:ext cx="2464500" cy="1537126"/>
          </a:xfrm>
          <a:prstGeom prst="rect">
            <a:avLst/>
          </a:prstGeom>
          <a:noFill/>
          <a:ln>
            <a:noFill/>
          </a:ln>
        </p:spPr>
      </p:pic>
      <p:pic>
        <p:nvPicPr>
          <p:cNvPr id="189" name="Shape 189"/>
          <p:cNvPicPr preferRelativeResize="0"/>
          <p:nvPr/>
        </p:nvPicPr>
        <p:blipFill rotWithShape="1">
          <a:blip r:embed="rId6">
            <a:alphaModFix/>
          </a:blip>
          <a:srcRect t="33536" r="2257" b="27848"/>
          <a:stretch/>
        </p:blipFill>
        <p:spPr>
          <a:xfrm>
            <a:off x="6210600" y="3468138"/>
            <a:ext cx="2741100" cy="1443799"/>
          </a:xfrm>
          <a:prstGeom prst="rect">
            <a:avLst/>
          </a:prstGeom>
          <a:noFill/>
          <a:ln>
            <a:noFill/>
          </a:ln>
        </p:spPr>
      </p:pic>
      <p:pic>
        <p:nvPicPr>
          <p:cNvPr id="190" name="Shape 190"/>
          <p:cNvPicPr preferRelativeResize="0"/>
          <p:nvPr/>
        </p:nvPicPr>
        <p:blipFill>
          <a:blip r:embed="rId7">
            <a:alphaModFix/>
          </a:blip>
          <a:stretch>
            <a:fillRect/>
          </a:stretch>
        </p:blipFill>
        <p:spPr>
          <a:xfrm>
            <a:off x="8093551" y="47224"/>
            <a:ext cx="1050449" cy="1125800"/>
          </a:xfrm>
          <a:prstGeom prst="rect">
            <a:avLst/>
          </a:prstGeom>
          <a:noFill/>
          <a:ln>
            <a:noFill/>
          </a:ln>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Shape 195"/>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a:t>Electronic Spark Ignition </a:t>
            </a:r>
            <a:endParaRPr/>
          </a:p>
        </p:txBody>
      </p:sp>
      <p:sp>
        <p:nvSpPr>
          <p:cNvPr id="196" name="Shape 196"/>
          <p:cNvSpPr txBox="1">
            <a:spLocks noGrp="1"/>
          </p:cNvSpPr>
          <p:nvPr>
            <p:ph type="body" idx="1"/>
          </p:nvPr>
        </p:nvSpPr>
        <p:spPr>
          <a:xfrm>
            <a:off x="160976" y="775550"/>
            <a:ext cx="5313600" cy="3354000"/>
          </a:xfrm>
          <a:prstGeom prst="rect">
            <a:avLst/>
          </a:prstGeom>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en" dirty="0"/>
              <a:t> </a:t>
            </a:r>
            <a:endParaRPr dirty="0"/>
          </a:p>
          <a:p>
            <a:pPr marL="457200" lvl="0" indent="-342900" rtl="0">
              <a:lnSpc>
                <a:spcPct val="115000"/>
              </a:lnSpc>
              <a:spcBef>
                <a:spcPts val="0"/>
              </a:spcBef>
              <a:spcAft>
                <a:spcPts val="0"/>
              </a:spcAft>
              <a:buSzPts val="1800"/>
              <a:buChar char="●"/>
            </a:pPr>
            <a:r>
              <a:rPr lang="en" dirty="0"/>
              <a:t>Converted manual push button to Arduino controlled electronic switch through relay</a:t>
            </a:r>
            <a:endParaRPr dirty="0"/>
          </a:p>
          <a:p>
            <a:pPr marL="457200" lvl="0" indent="-342900" rtl="0">
              <a:lnSpc>
                <a:spcPct val="115000"/>
              </a:lnSpc>
              <a:spcBef>
                <a:spcPts val="0"/>
              </a:spcBef>
              <a:spcAft>
                <a:spcPts val="0"/>
              </a:spcAft>
              <a:buSzPts val="1800"/>
              <a:buChar char="●"/>
            </a:pPr>
            <a:r>
              <a:rPr lang="en" dirty="0"/>
              <a:t>AA battery used to charge ignitor coil</a:t>
            </a:r>
            <a:endParaRPr dirty="0"/>
          </a:p>
          <a:p>
            <a:pPr marL="457200" lvl="0" indent="-342900" rtl="0">
              <a:lnSpc>
                <a:spcPct val="115000"/>
              </a:lnSpc>
              <a:spcBef>
                <a:spcPts val="0"/>
              </a:spcBef>
              <a:spcAft>
                <a:spcPts val="0"/>
              </a:spcAft>
              <a:buSzPts val="1800"/>
              <a:buChar char="●"/>
            </a:pPr>
            <a:r>
              <a:rPr lang="en" dirty="0"/>
              <a:t>Simple and reliable</a:t>
            </a:r>
            <a:endParaRPr dirty="0"/>
          </a:p>
          <a:p>
            <a:pPr marL="457200" lvl="0" indent="-342900" rtl="0">
              <a:lnSpc>
                <a:spcPct val="115000"/>
              </a:lnSpc>
              <a:spcBef>
                <a:spcPts val="0"/>
              </a:spcBef>
              <a:spcAft>
                <a:spcPts val="0"/>
              </a:spcAft>
              <a:buSzPts val="1800"/>
              <a:buChar char="●"/>
            </a:pPr>
            <a:r>
              <a:rPr lang="en" dirty="0"/>
              <a:t>Electrode ends mounted on brackets and extended into burner enclosure</a:t>
            </a:r>
            <a:endParaRPr dirty="0"/>
          </a:p>
          <a:p>
            <a:pPr marL="0" lvl="0" indent="0" rtl="0">
              <a:lnSpc>
                <a:spcPct val="115000"/>
              </a:lnSpc>
              <a:spcBef>
                <a:spcPts val="0"/>
              </a:spcBef>
              <a:spcAft>
                <a:spcPts val="0"/>
              </a:spcAft>
              <a:buNone/>
            </a:pPr>
            <a:endParaRPr dirty="0"/>
          </a:p>
          <a:p>
            <a:pPr marL="0" lvl="0" indent="0" rtl="0">
              <a:spcBef>
                <a:spcPts val="0"/>
              </a:spcBef>
              <a:spcAft>
                <a:spcPts val="1600"/>
              </a:spcAft>
              <a:buNone/>
            </a:pPr>
            <a:endParaRPr dirty="0"/>
          </a:p>
        </p:txBody>
      </p:sp>
      <p:pic>
        <p:nvPicPr>
          <p:cNvPr id="197" name="Shape 197"/>
          <p:cNvPicPr preferRelativeResize="0"/>
          <p:nvPr/>
        </p:nvPicPr>
        <p:blipFill>
          <a:blip r:embed="rId3">
            <a:alphaModFix/>
          </a:blip>
          <a:stretch>
            <a:fillRect/>
          </a:stretch>
        </p:blipFill>
        <p:spPr>
          <a:xfrm>
            <a:off x="7932575" y="212650"/>
            <a:ext cx="1050449" cy="1125800"/>
          </a:xfrm>
          <a:prstGeom prst="rect">
            <a:avLst/>
          </a:prstGeom>
          <a:noFill/>
          <a:ln>
            <a:noFill/>
          </a:ln>
        </p:spPr>
      </p:pic>
      <p:pic>
        <p:nvPicPr>
          <p:cNvPr id="198" name="Shape 198"/>
          <p:cNvPicPr preferRelativeResize="0"/>
          <p:nvPr/>
        </p:nvPicPr>
        <p:blipFill>
          <a:blip r:embed="rId4">
            <a:alphaModFix/>
          </a:blip>
          <a:stretch>
            <a:fillRect/>
          </a:stretch>
        </p:blipFill>
        <p:spPr>
          <a:xfrm>
            <a:off x="6449375" y="1514425"/>
            <a:ext cx="2533650" cy="2838450"/>
          </a:xfrm>
          <a:prstGeom prst="rect">
            <a:avLst/>
          </a:prstGeom>
          <a:noFill/>
          <a:ln>
            <a:noFill/>
          </a:ln>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pic>
        <p:nvPicPr>
          <p:cNvPr id="203" name="Shape 203"/>
          <p:cNvPicPr preferRelativeResize="0"/>
          <p:nvPr/>
        </p:nvPicPr>
        <p:blipFill>
          <a:blip r:embed="rId3">
            <a:alphaModFix/>
          </a:blip>
          <a:stretch>
            <a:fillRect/>
          </a:stretch>
        </p:blipFill>
        <p:spPr>
          <a:xfrm>
            <a:off x="2932775" y="469388"/>
            <a:ext cx="2788125" cy="2788125"/>
          </a:xfrm>
          <a:prstGeom prst="rect">
            <a:avLst/>
          </a:prstGeom>
          <a:noFill/>
          <a:ln>
            <a:noFill/>
          </a:ln>
        </p:spPr>
      </p:pic>
      <p:sp>
        <p:nvSpPr>
          <p:cNvPr id="204" name="Shape 204"/>
          <p:cNvSpPr txBox="1">
            <a:spLocks noGrp="1"/>
          </p:cNvSpPr>
          <p:nvPr>
            <p:ph type="title"/>
          </p:nvPr>
        </p:nvSpPr>
        <p:spPr>
          <a:xfrm>
            <a:off x="224125" y="133826"/>
            <a:ext cx="8520600" cy="8313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dirty="0"/>
              <a:t>Fluid Transfer Analysis</a:t>
            </a:r>
            <a:endParaRPr dirty="0"/>
          </a:p>
        </p:txBody>
      </p:sp>
      <p:sp>
        <p:nvSpPr>
          <p:cNvPr id="205" name="Shape 205"/>
          <p:cNvSpPr txBox="1">
            <a:spLocks noGrp="1"/>
          </p:cNvSpPr>
          <p:nvPr>
            <p:ph type="body" idx="1"/>
          </p:nvPr>
        </p:nvSpPr>
        <p:spPr>
          <a:xfrm>
            <a:off x="81875" y="871925"/>
            <a:ext cx="3267000" cy="3942600"/>
          </a:xfrm>
          <a:prstGeom prst="rect">
            <a:avLst/>
          </a:prstGeom>
        </p:spPr>
        <p:txBody>
          <a:bodyPr spcFirstLastPara="1" wrap="square" lIns="91425" tIns="91425" rIns="91425" bIns="91425" anchor="t" anchorCtr="0">
            <a:noAutofit/>
          </a:bodyPr>
          <a:lstStyle/>
          <a:p>
            <a:pPr marL="0" lvl="0" indent="0" rtl="0">
              <a:lnSpc>
                <a:spcPct val="100000"/>
              </a:lnSpc>
              <a:spcBef>
                <a:spcPts val="0"/>
              </a:spcBef>
              <a:spcAft>
                <a:spcPts val="0"/>
              </a:spcAft>
              <a:buNone/>
            </a:pPr>
            <a:r>
              <a:rPr lang="en" sz="1200" b="1"/>
              <a:t>Assumptions:</a:t>
            </a:r>
            <a:endParaRPr sz="1200" b="1"/>
          </a:p>
          <a:p>
            <a:pPr marL="0" lvl="0" indent="0" rtl="0">
              <a:lnSpc>
                <a:spcPct val="100000"/>
              </a:lnSpc>
              <a:spcBef>
                <a:spcPts val="0"/>
              </a:spcBef>
              <a:spcAft>
                <a:spcPts val="0"/>
              </a:spcAft>
              <a:buNone/>
            </a:pPr>
            <a:r>
              <a:rPr lang="en" sz="1200"/>
              <a:t>	½” Polytube: -8.8 psi/100 ft</a:t>
            </a:r>
            <a:endParaRPr sz="1200"/>
          </a:p>
          <a:p>
            <a:pPr marL="0" lvl="0" indent="0" rtl="0">
              <a:lnSpc>
                <a:spcPct val="100000"/>
              </a:lnSpc>
              <a:spcBef>
                <a:spcPts val="0"/>
              </a:spcBef>
              <a:spcAft>
                <a:spcPts val="0"/>
              </a:spcAft>
              <a:buNone/>
            </a:pPr>
            <a:r>
              <a:rPr lang="en" sz="1200"/>
              <a:t>	Steep Tank: </a:t>
            </a:r>
            <a:endParaRPr sz="1200"/>
          </a:p>
          <a:p>
            <a:pPr marL="0" lvl="0" indent="457200" rtl="0">
              <a:lnSpc>
                <a:spcPct val="100000"/>
              </a:lnSpc>
              <a:spcBef>
                <a:spcPts val="0"/>
              </a:spcBef>
              <a:spcAft>
                <a:spcPts val="0"/>
              </a:spcAft>
              <a:buNone/>
            </a:pPr>
            <a:r>
              <a:rPr lang="en" sz="1200"/>
              <a:t>10 ft of tubing</a:t>
            </a:r>
            <a:endParaRPr sz="1200"/>
          </a:p>
          <a:p>
            <a:pPr marL="0" lvl="0" indent="0" rtl="0">
              <a:lnSpc>
                <a:spcPct val="100000"/>
              </a:lnSpc>
              <a:spcBef>
                <a:spcPts val="0"/>
              </a:spcBef>
              <a:spcAft>
                <a:spcPts val="0"/>
              </a:spcAft>
              <a:buNone/>
            </a:pPr>
            <a:r>
              <a:rPr lang="en" sz="1200"/>
              <a:t>	Z Change: 2  ft </a:t>
            </a:r>
            <a:endParaRPr sz="1200"/>
          </a:p>
          <a:p>
            <a:pPr marL="0" lvl="0" indent="0" rtl="0">
              <a:lnSpc>
                <a:spcPct val="100000"/>
              </a:lnSpc>
              <a:spcBef>
                <a:spcPts val="0"/>
              </a:spcBef>
              <a:spcAft>
                <a:spcPts val="0"/>
              </a:spcAft>
              <a:buNone/>
            </a:pPr>
            <a:r>
              <a:rPr lang="en" sz="1200"/>
              <a:t> </a:t>
            </a:r>
            <a:endParaRPr sz="1200"/>
          </a:p>
          <a:p>
            <a:pPr marL="0" lvl="0" indent="0" rtl="0">
              <a:lnSpc>
                <a:spcPct val="100000"/>
              </a:lnSpc>
              <a:spcBef>
                <a:spcPts val="0"/>
              </a:spcBef>
              <a:spcAft>
                <a:spcPts val="0"/>
              </a:spcAft>
              <a:buNone/>
            </a:pPr>
            <a:r>
              <a:rPr lang="en" sz="1200"/>
              <a:t>	Cooling Tank: </a:t>
            </a:r>
            <a:endParaRPr sz="1200"/>
          </a:p>
          <a:p>
            <a:pPr marL="0" lvl="0" indent="457200" rtl="0">
              <a:lnSpc>
                <a:spcPct val="100000"/>
              </a:lnSpc>
              <a:spcBef>
                <a:spcPts val="0"/>
              </a:spcBef>
              <a:spcAft>
                <a:spcPts val="0"/>
              </a:spcAft>
              <a:buNone/>
            </a:pPr>
            <a:r>
              <a:rPr lang="en" sz="1200"/>
              <a:t>30 ft of tubing</a:t>
            </a:r>
            <a:endParaRPr sz="1200"/>
          </a:p>
          <a:p>
            <a:pPr marL="0" lvl="0" indent="0" rtl="0">
              <a:lnSpc>
                <a:spcPct val="100000"/>
              </a:lnSpc>
              <a:spcBef>
                <a:spcPts val="0"/>
              </a:spcBef>
              <a:spcAft>
                <a:spcPts val="0"/>
              </a:spcAft>
              <a:buNone/>
            </a:pPr>
            <a:r>
              <a:rPr lang="en" sz="1200"/>
              <a:t>	Surface pressure: Free jet</a:t>
            </a:r>
            <a:endParaRPr sz="1200"/>
          </a:p>
          <a:p>
            <a:pPr marL="0" lvl="0" indent="0" rtl="0">
              <a:lnSpc>
                <a:spcPct val="100000"/>
              </a:lnSpc>
              <a:spcBef>
                <a:spcPts val="0"/>
              </a:spcBef>
              <a:spcAft>
                <a:spcPts val="0"/>
              </a:spcAft>
              <a:buNone/>
            </a:pPr>
            <a:endParaRPr sz="1200"/>
          </a:p>
          <a:p>
            <a:pPr marL="0" lvl="0" indent="0" rtl="0">
              <a:lnSpc>
                <a:spcPct val="100000"/>
              </a:lnSpc>
              <a:spcBef>
                <a:spcPts val="0"/>
              </a:spcBef>
              <a:spcAft>
                <a:spcPts val="0"/>
              </a:spcAft>
              <a:buNone/>
            </a:pPr>
            <a:r>
              <a:rPr lang="en" sz="1200" b="1"/>
              <a:t>Calculated Head pressure:</a:t>
            </a:r>
            <a:endParaRPr sz="1200" b="1"/>
          </a:p>
          <a:p>
            <a:pPr marL="0" lvl="0" indent="457200" rtl="0">
              <a:lnSpc>
                <a:spcPct val="100000"/>
              </a:lnSpc>
              <a:spcBef>
                <a:spcPts val="0"/>
              </a:spcBef>
              <a:spcAft>
                <a:spcPts val="0"/>
              </a:spcAft>
              <a:buNone/>
            </a:pPr>
            <a:r>
              <a:rPr lang="en" sz="1200"/>
              <a:t>Pump 1 :  9 ft</a:t>
            </a:r>
            <a:endParaRPr sz="1200"/>
          </a:p>
          <a:p>
            <a:pPr marL="0" lvl="0" indent="457200" rtl="0">
              <a:lnSpc>
                <a:spcPct val="100000"/>
              </a:lnSpc>
              <a:spcBef>
                <a:spcPts val="0"/>
              </a:spcBef>
              <a:spcAft>
                <a:spcPts val="0"/>
              </a:spcAft>
              <a:buNone/>
            </a:pPr>
            <a:r>
              <a:rPr lang="en" sz="1200"/>
              <a:t>Pump 2 :  12 ft</a:t>
            </a:r>
            <a:endParaRPr sz="1200"/>
          </a:p>
          <a:p>
            <a:pPr marL="0" lvl="0" indent="457200" rtl="0">
              <a:lnSpc>
                <a:spcPct val="100000"/>
              </a:lnSpc>
              <a:spcBef>
                <a:spcPts val="0"/>
              </a:spcBef>
              <a:spcAft>
                <a:spcPts val="0"/>
              </a:spcAft>
              <a:buNone/>
            </a:pPr>
            <a:endParaRPr sz="1200"/>
          </a:p>
          <a:p>
            <a:pPr marL="0" lvl="0" indent="0" rtl="0">
              <a:lnSpc>
                <a:spcPct val="100000"/>
              </a:lnSpc>
              <a:spcBef>
                <a:spcPts val="0"/>
              </a:spcBef>
              <a:spcAft>
                <a:spcPts val="0"/>
              </a:spcAft>
              <a:buNone/>
            </a:pPr>
            <a:r>
              <a:rPr lang="en" sz="1200" b="1"/>
              <a:t>MARK II Wort Pump specs:</a:t>
            </a:r>
            <a:endParaRPr sz="1200" b="1"/>
          </a:p>
          <a:p>
            <a:pPr marL="0" lvl="0" indent="0" rtl="0">
              <a:lnSpc>
                <a:spcPct val="100000"/>
              </a:lnSpc>
              <a:spcBef>
                <a:spcPts val="0"/>
              </a:spcBef>
              <a:spcAft>
                <a:spcPts val="0"/>
              </a:spcAft>
              <a:buNone/>
            </a:pPr>
            <a:r>
              <a:rPr lang="en" sz="1200"/>
              <a:t>	Max Head: 18.6 ft</a:t>
            </a:r>
            <a:endParaRPr sz="1200"/>
          </a:p>
          <a:p>
            <a:pPr marL="0" lvl="0" indent="457200" rtl="0">
              <a:lnSpc>
                <a:spcPct val="100000"/>
              </a:lnSpc>
              <a:spcBef>
                <a:spcPts val="0"/>
              </a:spcBef>
              <a:spcAft>
                <a:spcPts val="0"/>
              </a:spcAft>
              <a:buNone/>
            </a:pPr>
            <a:r>
              <a:rPr lang="en" sz="1200"/>
              <a:t>Max Flow: 5 GPM</a:t>
            </a:r>
            <a:endParaRPr sz="1200"/>
          </a:p>
          <a:p>
            <a:pPr marL="0" lvl="0" indent="457200" rtl="0">
              <a:lnSpc>
                <a:spcPct val="100000"/>
              </a:lnSpc>
              <a:spcBef>
                <a:spcPts val="0"/>
              </a:spcBef>
              <a:spcAft>
                <a:spcPts val="0"/>
              </a:spcAft>
              <a:buNone/>
            </a:pPr>
            <a:r>
              <a:rPr lang="en" sz="1200"/>
              <a:t>Can Handle up to 248 °F</a:t>
            </a:r>
            <a:endParaRPr sz="1200"/>
          </a:p>
          <a:p>
            <a:pPr marL="0" lvl="0" indent="457200" rtl="0">
              <a:lnSpc>
                <a:spcPct val="100000"/>
              </a:lnSpc>
              <a:spcBef>
                <a:spcPts val="0"/>
              </a:spcBef>
              <a:spcAft>
                <a:spcPts val="0"/>
              </a:spcAft>
              <a:buNone/>
            </a:pPr>
            <a:r>
              <a:rPr lang="en" sz="1200"/>
              <a:t>Power: 115 V </a:t>
            </a:r>
            <a:endParaRPr sz="1200"/>
          </a:p>
          <a:p>
            <a:pPr marL="0" lvl="0" indent="0" rtl="0">
              <a:lnSpc>
                <a:spcPct val="100000"/>
              </a:lnSpc>
              <a:spcBef>
                <a:spcPts val="0"/>
              </a:spcBef>
              <a:spcAft>
                <a:spcPts val="0"/>
              </a:spcAft>
              <a:buNone/>
            </a:pPr>
            <a:endParaRPr sz="1200"/>
          </a:p>
        </p:txBody>
      </p:sp>
      <p:pic>
        <p:nvPicPr>
          <p:cNvPr id="206" name="Shape 206"/>
          <p:cNvPicPr preferRelativeResize="0"/>
          <p:nvPr/>
        </p:nvPicPr>
        <p:blipFill rotWithShape="1">
          <a:blip r:embed="rId4">
            <a:alphaModFix/>
          </a:blip>
          <a:srcRect l="16320" t="12165" r="15218" b="5523"/>
          <a:stretch/>
        </p:blipFill>
        <p:spPr>
          <a:xfrm rot="-5400000">
            <a:off x="6724197" y="683303"/>
            <a:ext cx="1649448" cy="2644145"/>
          </a:xfrm>
          <a:prstGeom prst="rect">
            <a:avLst/>
          </a:prstGeom>
          <a:noFill/>
          <a:ln>
            <a:noFill/>
          </a:ln>
        </p:spPr>
      </p:pic>
      <p:pic>
        <p:nvPicPr>
          <p:cNvPr id="207" name="Shape 207"/>
          <p:cNvPicPr preferRelativeResize="0"/>
          <p:nvPr/>
        </p:nvPicPr>
        <p:blipFill rotWithShape="1">
          <a:blip r:embed="rId5">
            <a:alphaModFix/>
          </a:blip>
          <a:srcRect l="19716" t="5257" r="24538" b="3309"/>
          <a:stretch/>
        </p:blipFill>
        <p:spPr>
          <a:xfrm rot="-5400000">
            <a:off x="6765429" y="2492124"/>
            <a:ext cx="1321397" cy="2889755"/>
          </a:xfrm>
          <a:prstGeom prst="rect">
            <a:avLst/>
          </a:prstGeom>
          <a:noFill/>
          <a:ln>
            <a:noFill/>
          </a:ln>
        </p:spPr>
      </p:pic>
      <p:pic>
        <p:nvPicPr>
          <p:cNvPr id="208" name="Shape 208"/>
          <p:cNvPicPr preferRelativeResize="0"/>
          <p:nvPr/>
        </p:nvPicPr>
        <p:blipFill rotWithShape="1">
          <a:blip r:embed="rId6">
            <a:alphaModFix/>
          </a:blip>
          <a:srcRect r="3381" b="52514"/>
          <a:stretch/>
        </p:blipFill>
        <p:spPr>
          <a:xfrm>
            <a:off x="2932775" y="3357799"/>
            <a:ext cx="2930763" cy="730800"/>
          </a:xfrm>
          <a:prstGeom prst="rect">
            <a:avLst/>
          </a:prstGeom>
          <a:noFill/>
          <a:ln>
            <a:noFill/>
          </a:ln>
        </p:spPr>
      </p:pic>
      <p:pic>
        <p:nvPicPr>
          <p:cNvPr id="209" name="Shape 209"/>
          <p:cNvPicPr preferRelativeResize="0"/>
          <p:nvPr/>
        </p:nvPicPr>
        <p:blipFill rotWithShape="1">
          <a:blip r:embed="rId6">
            <a:alphaModFix/>
          </a:blip>
          <a:srcRect l="13752" t="55392" r="20414"/>
          <a:stretch/>
        </p:blipFill>
        <p:spPr>
          <a:xfrm>
            <a:off x="3060500" y="3881025"/>
            <a:ext cx="2125650" cy="730800"/>
          </a:xfrm>
          <a:prstGeom prst="rect">
            <a:avLst/>
          </a:prstGeom>
          <a:noFill/>
          <a:ln>
            <a:noFill/>
          </a:ln>
        </p:spPr>
      </p:pic>
      <p:sp>
        <p:nvSpPr>
          <p:cNvPr id="210" name="Shape 210"/>
          <p:cNvSpPr txBox="1"/>
          <p:nvPr/>
        </p:nvSpPr>
        <p:spPr>
          <a:xfrm>
            <a:off x="3100025" y="3004325"/>
            <a:ext cx="2046600" cy="4299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Clr>
                <a:schemeClr val="dk1"/>
              </a:buClr>
              <a:buSzPts val="1100"/>
              <a:buFont typeface="Arial"/>
              <a:buNone/>
            </a:pPr>
            <a:r>
              <a:rPr lang="en">
                <a:solidFill>
                  <a:schemeClr val="dk1"/>
                </a:solidFill>
                <a:latin typeface="Open Sans"/>
                <a:ea typeface="Open Sans"/>
                <a:cs typeface="Open Sans"/>
                <a:sym typeface="Open Sans"/>
              </a:rPr>
              <a:t>Bernoulli’s Equation</a:t>
            </a:r>
            <a:endParaRPr/>
          </a:p>
        </p:txBody>
      </p:sp>
      <p:sp>
        <p:nvSpPr>
          <p:cNvPr id="211" name="Shape 211"/>
          <p:cNvSpPr/>
          <p:nvPr/>
        </p:nvSpPr>
        <p:spPr>
          <a:xfrm>
            <a:off x="6715975" y="2884513"/>
            <a:ext cx="1665900" cy="3222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1800">
                <a:latin typeface="Open Sans"/>
                <a:ea typeface="Open Sans"/>
                <a:cs typeface="Open Sans"/>
                <a:sym typeface="Open Sans"/>
              </a:rPr>
              <a:t>Steep Tank</a:t>
            </a:r>
            <a:endParaRPr sz="1800">
              <a:latin typeface="Open Sans"/>
              <a:ea typeface="Open Sans"/>
              <a:cs typeface="Open Sans"/>
              <a:sym typeface="Open Sans"/>
            </a:endParaRPr>
          </a:p>
        </p:txBody>
      </p:sp>
      <p:sp>
        <p:nvSpPr>
          <p:cNvPr id="212" name="Shape 212"/>
          <p:cNvSpPr/>
          <p:nvPr/>
        </p:nvSpPr>
        <p:spPr>
          <a:xfrm>
            <a:off x="6715975" y="4695150"/>
            <a:ext cx="1665900" cy="3222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1800">
                <a:latin typeface="Open Sans"/>
                <a:ea typeface="Open Sans"/>
                <a:cs typeface="Open Sans"/>
                <a:sym typeface="Open Sans"/>
              </a:rPr>
              <a:t>Cooling Tank</a:t>
            </a:r>
            <a:endParaRPr sz="1800">
              <a:latin typeface="Open Sans"/>
              <a:ea typeface="Open Sans"/>
              <a:cs typeface="Open Sans"/>
              <a:sym typeface="Open Sans"/>
            </a:endParaRPr>
          </a:p>
        </p:txBody>
      </p:sp>
      <p:sp>
        <p:nvSpPr>
          <p:cNvPr id="213" name="Shape 213"/>
          <p:cNvSpPr txBox="1"/>
          <p:nvPr/>
        </p:nvSpPr>
        <p:spPr>
          <a:xfrm>
            <a:off x="224125" y="4597700"/>
            <a:ext cx="5964300" cy="322200"/>
          </a:xfrm>
          <a:prstGeom prst="rect">
            <a:avLst/>
          </a:prstGeom>
          <a:solidFill>
            <a:srgbClr val="FFFF00"/>
          </a:solidFill>
          <a:ln>
            <a:noFill/>
          </a:ln>
        </p:spPr>
        <p:txBody>
          <a:bodyPr spcFirstLastPara="1" wrap="square" lIns="91425" tIns="91425" rIns="91425" bIns="91425" anchor="t" anchorCtr="0">
            <a:noAutofit/>
          </a:bodyPr>
          <a:lstStyle/>
          <a:p>
            <a:pPr marL="0" lvl="0" indent="0">
              <a:spcBef>
                <a:spcPts val="0"/>
              </a:spcBef>
              <a:spcAft>
                <a:spcPts val="0"/>
              </a:spcAft>
              <a:buNone/>
            </a:pPr>
            <a:r>
              <a:rPr lang="en">
                <a:latin typeface="Open Sans"/>
                <a:ea typeface="Open Sans"/>
                <a:cs typeface="Open Sans"/>
                <a:sym typeface="Open Sans"/>
              </a:rPr>
              <a:t>The selected pump meets our design requirements for both cases</a:t>
            </a:r>
            <a:endParaRPr>
              <a:latin typeface="Open Sans"/>
              <a:ea typeface="Open Sans"/>
              <a:cs typeface="Open Sans"/>
              <a:sym typeface="Open Sans"/>
            </a:endParaRPr>
          </a:p>
        </p:txBody>
      </p:sp>
      <p:pic>
        <p:nvPicPr>
          <p:cNvPr id="214" name="Shape 214"/>
          <p:cNvPicPr preferRelativeResize="0"/>
          <p:nvPr/>
        </p:nvPicPr>
        <p:blipFill>
          <a:blip r:embed="rId7">
            <a:alphaModFix/>
          </a:blip>
          <a:stretch>
            <a:fillRect/>
          </a:stretch>
        </p:blipFill>
        <p:spPr>
          <a:xfrm>
            <a:off x="8131400" y="122050"/>
            <a:ext cx="936976" cy="1004175"/>
          </a:xfrm>
          <a:prstGeom prst="rect">
            <a:avLst/>
          </a:prstGeom>
          <a:noFill/>
          <a:ln>
            <a:noFill/>
          </a:ln>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Shape 219"/>
          <p:cNvSpPr txBox="1">
            <a:spLocks noGrp="1"/>
          </p:cNvSpPr>
          <p:nvPr>
            <p:ph type="title"/>
          </p:nvPr>
        </p:nvSpPr>
        <p:spPr>
          <a:xfrm>
            <a:off x="311700" y="212650"/>
            <a:ext cx="8520600" cy="8313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a:solidFill>
                  <a:srgbClr val="000000"/>
                </a:solidFill>
              </a:rPr>
              <a:t>Heat Transfer Analysis</a:t>
            </a:r>
            <a:endParaRPr>
              <a:solidFill>
                <a:srgbClr val="000000"/>
              </a:solidFill>
            </a:endParaRPr>
          </a:p>
        </p:txBody>
      </p:sp>
      <p:sp>
        <p:nvSpPr>
          <p:cNvPr id="220" name="Shape 220"/>
          <p:cNvSpPr txBox="1">
            <a:spLocks noGrp="1"/>
          </p:cNvSpPr>
          <p:nvPr>
            <p:ph type="body" idx="1"/>
          </p:nvPr>
        </p:nvSpPr>
        <p:spPr>
          <a:xfrm>
            <a:off x="490950" y="2396485"/>
            <a:ext cx="4845000" cy="1061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b="1"/>
          </a:p>
          <a:p>
            <a:pPr marL="0" lvl="0" indent="0" rtl="0">
              <a:spcBef>
                <a:spcPts val="1600"/>
              </a:spcBef>
              <a:spcAft>
                <a:spcPts val="0"/>
              </a:spcAft>
              <a:buNone/>
            </a:pPr>
            <a:endParaRPr/>
          </a:p>
          <a:p>
            <a:pPr marL="0" lvl="0" indent="0" rtl="0">
              <a:spcBef>
                <a:spcPts val="1600"/>
              </a:spcBef>
              <a:spcAft>
                <a:spcPts val="1600"/>
              </a:spcAft>
              <a:buNone/>
            </a:pPr>
            <a:endParaRPr/>
          </a:p>
        </p:txBody>
      </p:sp>
      <p:pic>
        <p:nvPicPr>
          <p:cNvPr id="221" name="Shape 221"/>
          <p:cNvPicPr preferRelativeResize="0"/>
          <p:nvPr/>
        </p:nvPicPr>
        <p:blipFill>
          <a:blip r:embed="rId3">
            <a:alphaModFix/>
          </a:blip>
          <a:stretch>
            <a:fillRect/>
          </a:stretch>
        </p:blipFill>
        <p:spPr>
          <a:xfrm>
            <a:off x="7932575" y="212650"/>
            <a:ext cx="1050449" cy="1125800"/>
          </a:xfrm>
          <a:prstGeom prst="rect">
            <a:avLst/>
          </a:prstGeom>
          <a:noFill/>
          <a:ln>
            <a:noFill/>
          </a:ln>
        </p:spPr>
      </p:pic>
      <p:sp>
        <p:nvSpPr>
          <p:cNvPr id="222" name="Shape 222"/>
          <p:cNvSpPr txBox="1">
            <a:spLocks noGrp="1"/>
          </p:cNvSpPr>
          <p:nvPr>
            <p:ph type="body" idx="1"/>
          </p:nvPr>
        </p:nvSpPr>
        <p:spPr>
          <a:xfrm>
            <a:off x="311700" y="1043950"/>
            <a:ext cx="5162700" cy="3848700"/>
          </a:xfrm>
          <a:prstGeom prst="rect">
            <a:avLst/>
          </a:prstGeom>
        </p:spPr>
        <p:txBody>
          <a:bodyPr spcFirstLastPara="1" wrap="square" lIns="91425" tIns="91425" rIns="91425" bIns="91425" anchor="t" anchorCtr="0">
            <a:noAutofit/>
          </a:bodyPr>
          <a:lstStyle/>
          <a:p>
            <a:pPr marL="457200" lvl="0" indent="-342900" rtl="0">
              <a:spcBef>
                <a:spcPts val="0"/>
              </a:spcBef>
              <a:spcAft>
                <a:spcPts val="0"/>
              </a:spcAft>
              <a:buSzPts val="1800"/>
              <a:buChar char="●"/>
            </a:pPr>
            <a:r>
              <a:rPr lang="en" b="1"/>
              <a:t>Assumptions</a:t>
            </a:r>
            <a:endParaRPr/>
          </a:p>
          <a:p>
            <a:pPr marL="914400" lvl="1" indent="-317500" rtl="0">
              <a:spcBef>
                <a:spcPts val="0"/>
              </a:spcBef>
              <a:spcAft>
                <a:spcPts val="0"/>
              </a:spcAft>
              <a:buSzPts val="1400"/>
              <a:buChar char="○"/>
            </a:pPr>
            <a:r>
              <a:rPr lang="en"/>
              <a:t>55,000 BTU/h propane Burner (16.12 KW)</a:t>
            </a:r>
            <a:endParaRPr/>
          </a:p>
          <a:p>
            <a:pPr marL="1371600" lvl="2" indent="-342900" rtl="0">
              <a:spcBef>
                <a:spcPts val="0"/>
              </a:spcBef>
              <a:spcAft>
                <a:spcPts val="0"/>
              </a:spcAft>
              <a:buSzPts val="1800"/>
              <a:buChar char="■"/>
            </a:pPr>
            <a:r>
              <a:rPr lang="en" sz="1800"/>
              <a:t>η=60%</a:t>
            </a:r>
            <a:endParaRPr sz="1800"/>
          </a:p>
          <a:p>
            <a:pPr marL="914400" lvl="1" indent="-317500" rtl="0">
              <a:spcBef>
                <a:spcPts val="0"/>
              </a:spcBef>
              <a:spcAft>
                <a:spcPts val="0"/>
              </a:spcAft>
              <a:buSzPts val="1400"/>
              <a:buChar char="○"/>
            </a:pPr>
            <a:r>
              <a:rPr lang="en"/>
              <a:t>Volume = 5 gallons</a:t>
            </a:r>
            <a:endParaRPr/>
          </a:p>
          <a:p>
            <a:pPr marL="1371600" lvl="2" indent="-342900" rtl="0">
              <a:spcBef>
                <a:spcPts val="0"/>
              </a:spcBef>
              <a:spcAft>
                <a:spcPts val="0"/>
              </a:spcAft>
              <a:buSzPts val="1800"/>
              <a:buChar char="■"/>
            </a:pPr>
            <a:r>
              <a:rPr lang="en" sz="1800"/>
              <a:t>18.9 kg</a:t>
            </a:r>
            <a:endParaRPr b="1"/>
          </a:p>
          <a:p>
            <a:pPr marL="914400" lvl="1" indent="-342900" rtl="0">
              <a:spcBef>
                <a:spcPts val="0"/>
              </a:spcBef>
              <a:spcAft>
                <a:spcPts val="0"/>
              </a:spcAft>
              <a:buSzPts val="1800"/>
              <a:buChar char="○"/>
            </a:pPr>
            <a:r>
              <a:rPr lang="en" sz="1800"/>
              <a:t>Constant properties through heating</a:t>
            </a:r>
            <a:endParaRPr sz="1800"/>
          </a:p>
          <a:p>
            <a:pPr marL="914400" lvl="1" indent="-342900" rtl="0">
              <a:spcBef>
                <a:spcPts val="0"/>
              </a:spcBef>
              <a:spcAft>
                <a:spcPts val="0"/>
              </a:spcAft>
              <a:buSzPts val="1800"/>
              <a:buChar char="○"/>
            </a:pPr>
            <a:r>
              <a:rPr lang="en" sz="1800"/>
              <a:t>Heat lost due to convection to air is negligible</a:t>
            </a:r>
            <a:endParaRPr sz="1800"/>
          </a:p>
          <a:p>
            <a:pPr marL="914400" lvl="1" indent="-342900" rtl="0">
              <a:spcBef>
                <a:spcPts val="0"/>
              </a:spcBef>
              <a:spcAft>
                <a:spcPts val="0"/>
              </a:spcAft>
              <a:buSzPts val="1800"/>
              <a:buChar char="○"/>
            </a:pPr>
            <a:r>
              <a:rPr lang="en" sz="1800"/>
              <a:t>T</a:t>
            </a:r>
            <a:r>
              <a:rPr lang="en" sz="1800" baseline="-25000"/>
              <a:t>i </a:t>
            </a:r>
            <a:r>
              <a:rPr lang="en" sz="1800"/>
              <a:t>= 20℃</a:t>
            </a:r>
            <a:endParaRPr sz="1800"/>
          </a:p>
          <a:p>
            <a:pPr marL="914400" lvl="1" indent="-342900" rtl="0">
              <a:spcBef>
                <a:spcPts val="0"/>
              </a:spcBef>
              <a:spcAft>
                <a:spcPts val="0"/>
              </a:spcAft>
              <a:buSzPts val="1800"/>
              <a:buChar char="○"/>
            </a:pPr>
            <a:r>
              <a:rPr lang="en" sz="1800"/>
              <a:t>T</a:t>
            </a:r>
            <a:r>
              <a:rPr lang="en" sz="1800" baseline="-25000"/>
              <a:t>f </a:t>
            </a:r>
            <a:r>
              <a:rPr lang="en" sz="1800"/>
              <a:t>= 100℃</a:t>
            </a:r>
            <a:endParaRPr sz="1800"/>
          </a:p>
          <a:p>
            <a:pPr marL="0" lvl="0" indent="0" rtl="0">
              <a:spcBef>
                <a:spcPts val="1600"/>
              </a:spcBef>
              <a:spcAft>
                <a:spcPts val="0"/>
              </a:spcAft>
              <a:buNone/>
            </a:pPr>
            <a:endParaRPr/>
          </a:p>
          <a:p>
            <a:pPr marL="0" lvl="0" indent="0" rtl="0">
              <a:spcBef>
                <a:spcPts val="1600"/>
              </a:spcBef>
              <a:spcAft>
                <a:spcPts val="1600"/>
              </a:spcAft>
              <a:buNone/>
            </a:pPr>
            <a:endParaRPr/>
          </a:p>
        </p:txBody>
      </p:sp>
      <p:pic>
        <p:nvPicPr>
          <p:cNvPr id="223" name="Shape 223"/>
          <p:cNvPicPr preferRelativeResize="0"/>
          <p:nvPr/>
        </p:nvPicPr>
        <p:blipFill>
          <a:blip r:embed="rId4">
            <a:alphaModFix/>
          </a:blip>
          <a:stretch>
            <a:fillRect/>
          </a:stretch>
        </p:blipFill>
        <p:spPr>
          <a:xfrm>
            <a:off x="5335950" y="2902425"/>
            <a:ext cx="1826950" cy="1843365"/>
          </a:xfrm>
          <a:prstGeom prst="rect">
            <a:avLst/>
          </a:prstGeom>
          <a:noFill/>
          <a:ln>
            <a:noFill/>
          </a:ln>
        </p:spPr>
      </p:pic>
      <p:pic>
        <p:nvPicPr>
          <p:cNvPr id="224" name="Shape 224"/>
          <p:cNvPicPr preferRelativeResize="0"/>
          <p:nvPr/>
        </p:nvPicPr>
        <p:blipFill>
          <a:blip r:embed="rId5">
            <a:alphaModFix/>
          </a:blip>
          <a:stretch>
            <a:fillRect/>
          </a:stretch>
        </p:blipFill>
        <p:spPr>
          <a:xfrm>
            <a:off x="7644974" y="1548350"/>
            <a:ext cx="1389325" cy="3411600"/>
          </a:xfrm>
          <a:prstGeom prst="rect">
            <a:avLst/>
          </a:prstGeom>
          <a:noFill/>
          <a:ln>
            <a:noFill/>
          </a:ln>
        </p:spPr>
      </p:pic>
      <p:sp>
        <p:nvSpPr>
          <p:cNvPr id="225" name="Shape 225"/>
          <p:cNvSpPr/>
          <p:nvPr/>
        </p:nvSpPr>
        <p:spPr>
          <a:xfrm>
            <a:off x="7768600" y="3697475"/>
            <a:ext cx="1095300" cy="7116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6" name="Shape 226"/>
          <p:cNvSpPr/>
          <p:nvPr/>
        </p:nvSpPr>
        <p:spPr>
          <a:xfrm>
            <a:off x="8087188" y="2555250"/>
            <a:ext cx="504900" cy="1577700"/>
          </a:xfrm>
          <a:prstGeom prst="upArrow">
            <a:avLst>
              <a:gd name="adj1" fmla="val 50000"/>
              <a:gd name="adj2" fmla="val 50000"/>
            </a:avLst>
          </a:prstGeom>
          <a:solidFill>
            <a:srgbClr val="FF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7" name="Shape 227"/>
          <p:cNvSpPr txBox="1"/>
          <p:nvPr/>
        </p:nvSpPr>
        <p:spPr>
          <a:xfrm>
            <a:off x="8087200" y="4181050"/>
            <a:ext cx="388200" cy="7116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sz="3000">
                <a:solidFill>
                  <a:srgbClr val="FF0000"/>
                </a:solidFill>
              </a:rPr>
              <a:t>q</a:t>
            </a:r>
            <a:endParaRPr sz="3000">
              <a:solidFill>
                <a:srgbClr val="FF0000"/>
              </a:solidFill>
            </a:endParaRPr>
          </a:p>
        </p:txBody>
      </p:sp>
      <p:sp>
        <p:nvSpPr>
          <p:cNvPr id="228" name="Shape 228"/>
          <p:cNvSpPr/>
          <p:nvPr/>
        </p:nvSpPr>
        <p:spPr>
          <a:xfrm>
            <a:off x="8260676" y="4322350"/>
            <a:ext cx="96000" cy="86700"/>
          </a:xfrm>
          <a:prstGeom prst="ellipse">
            <a:avLst/>
          </a:prstGeom>
          <a:solidFill>
            <a:srgbClr val="FF0000"/>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pic>
        <p:nvPicPr>
          <p:cNvPr id="233" name="Shape 233"/>
          <p:cNvPicPr preferRelativeResize="0"/>
          <p:nvPr/>
        </p:nvPicPr>
        <p:blipFill>
          <a:blip r:embed="rId3">
            <a:alphaModFix/>
          </a:blip>
          <a:stretch>
            <a:fillRect/>
          </a:stretch>
        </p:blipFill>
        <p:spPr>
          <a:xfrm>
            <a:off x="7693899" y="1668500"/>
            <a:ext cx="1340400" cy="3291450"/>
          </a:xfrm>
          <a:prstGeom prst="rect">
            <a:avLst/>
          </a:prstGeom>
          <a:noFill/>
          <a:ln>
            <a:noFill/>
          </a:ln>
        </p:spPr>
      </p:pic>
      <p:sp>
        <p:nvSpPr>
          <p:cNvPr id="234" name="Shape 234"/>
          <p:cNvSpPr/>
          <p:nvPr/>
        </p:nvSpPr>
        <p:spPr>
          <a:xfrm>
            <a:off x="7842475" y="3745850"/>
            <a:ext cx="989700" cy="5760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5" name="Shape 235"/>
          <p:cNvSpPr txBox="1">
            <a:spLocks noGrp="1"/>
          </p:cNvSpPr>
          <p:nvPr>
            <p:ph type="title"/>
          </p:nvPr>
        </p:nvSpPr>
        <p:spPr>
          <a:xfrm>
            <a:off x="311700" y="212650"/>
            <a:ext cx="8520600" cy="8313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a:solidFill>
                  <a:srgbClr val="000000"/>
                </a:solidFill>
              </a:rPr>
              <a:t>Heat Transfer Analysis</a:t>
            </a:r>
            <a:endParaRPr>
              <a:solidFill>
                <a:srgbClr val="000000"/>
              </a:solidFill>
            </a:endParaRPr>
          </a:p>
        </p:txBody>
      </p:sp>
      <p:pic>
        <p:nvPicPr>
          <p:cNvPr id="236" name="Shape 236"/>
          <p:cNvPicPr preferRelativeResize="0"/>
          <p:nvPr/>
        </p:nvPicPr>
        <p:blipFill>
          <a:blip r:embed="rId4">
            <a:alphaModFix/>
          </a:blip>
          <a:stretch>
            <a:fillRect/>
          </a:stretch>
        </p:blipFill>
        <p:spPr>
          <a:xfrm>
            <a:off x="7932575" y="212650"/>
            <a:ext cx="1050449" cy="1125800"/>
          </a:xfrm>
          <a:prstGeom prst="rect">
            <a:avLst/>
          </a:prstGeom>
          <a:noFill/>
          <a:ln>
            <a:noFill/>
          </a:ln>
        </p:spPr>
      </p:pic>
      <p:sp>
        <p:nvSpPr>
          <p:cNvPr id="237" name="Shape 237"/>
          <p:cNvSpPr/>
          <p:nvPr/>
        </p:nvSpPr>
        <p:spPr>
          <a:xfrm>
            <a:off x="8163450" y="2851075"/>
            <a:ext cx="376800" cy="1283100"/>
          </a:xfrm>
          <a:prstGeom prst="upArrow">
            <a:avLst>
              <a:gd name="adj1" fmla="val 50000"/>
              <a:gd name="adj2" fmla="val 50000"/>
            </a:avLst>
          </a:prstGeom>
          <a:solidFill>
            <a:srgbClr val="FF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8" name="Shape 238"/>
          <p:cNvSpPr txBox="1"/>
          <p:nvPr/>
        </p:nvSpPr>
        <p:spPr>
          <a:xfrm>
            <a:off x="311700" y="1166813"/>
            <a:ext cx="3060300" cy="4515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b="1"/>
              <a:t>Energy Required to heat water:</a:t>
            </a:r>
            <a:endParaRPr b="1"/>
          </a:p>
        </p:txBody>
      </p:sp>
      <p:sp>
        <p:nvSpPr>
          <p:cNvPr id="239" name="Shape 239"/>
          <p:cNvSpPr txBox="1"/>
          <p:nvPr/>
        </p:nvSpPr>
        <p:spPr>
          <a:xfrm>
            <a:off x="371313" y="2975975"/>
            <a:ext cx="3060300" cy="4515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b="1"/>
              <a:t>Heat rate of propane burner:</a:t>
            </a:r>
            <a:endParaRPr b="1"/>
          </a:p>
        </p:txBody>
      </p:sp>
      <p:sp>
        <p:nvSpPr>
          <p:cNvPr id="240" name="Shape 240"/>
          <p:cNvSpPr txBox="1"/>
          <p:nvPr/>
        </p:nvSpPr>
        <p:spPr>
          <a:xfrm>
            <a:off x="311688" y="3977700"/>
            <a:ext cx="3060300" cy="4515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b="1"/>
              <a:t>Unit Conversion:</a:t>
            </a:r>
            <a:endParaRPr b="1"/>
          </a:p>
        </p:txBody>
      </p:sp>
      <p:sp>
        <p:nvSpPr>
          <p:cNvPr id="241" name="Shape 241"/>
          <p:cNvSpPr txBox="1"/>
          <p:nvPr/>
        </p:nvSpPr>
        <p:spPr>
          <a:xfrm>
            <a:off x="4221200" y="1719000"/>
            <a:ext cx="3060300" cy="4515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b="1"/>
              <a:t>Time required for heating:</a:t>
            </a:r>
            <a:endParaRPr b="1"/>
          </a:p>
        </p:txBody>
      </p:sp>
      <p:sp>
        <p:nvSpPr>
          <p:cNvPr id="242" name="Shape 242"/>
          <p:cNvSpPr txBox="1"/>
          <p:nvPr/>
        </p:nvSpPr>
        <p:spPr>
          <a:xfrm>
            <a:off x="8148925" y="4210550"/>
            <a:ext cx="376800" cy="6243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4800">
                <a:solidFill>
                  <a:srgbClr val="FF0000"/>
                </a:solidFill>
              </a:rPr>
              <a:t>q</a:t>
            </a:r>
            <a:endParaRPr sz="4800"/>
          </a:p>
        </p:txBody>
      </p:sp>
      <p:sp>
        <p:nvSpPr>
          <p:cNvPr id="243" name="Shape 243"/>
          <p:cNvSpPr/>
          <p:nvPr/>
        </p:nvSpPr>
        <p:spPr>
          <a:xfrm>
            <a:off x="8280100" y="4210550"/>
            <a:ext cx="168000" cy="111300"/>
          </a:xfrm>
          <a:prstGeom prst="ellipse">
            <a:avLst/>
          </a:prstGeom>
          <a:solidFill>
            <a:srgbClr val="FF0000"/>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pic>
        <p:nvPicPr>
          <p:cNvPr id="244" name="Shape 244"/>
          <p:cNvPicPr preferRelativeResize="0"/>
          <p:nvPr/>
        </p:nvPicPr>
        <p:blipFill>
          <a:blip r:embed="rId5">
            <a:alphaModFix/>
          </a:blip>
          <a:stretch>
            <a:fillRect/>
          </a:stretch>
        </p:blipFill>
        <p:spPr>
          <a:xfrm>
            <a:off x="4334148" y="2311600"/>
            <a:ext cx="2166674" cy="1575350"/>
          </a:xfrm>
          <a:prstGeom prst="rect">
            <a:avLst/>
          </a:prstGeom>
          <a:noFill/>
          <a:ln>
            <a:noFill/>
          </a:ln>
        </p:spPr>
      </p:pic>
      <p:pic>
        <p:nvPicPr>
          <p:cNvPr id="245" name="Shape 245"/>
          <p:cNvPicPr preferRelativeResize="0"/>
          <p:nvPr/>
        </p:nvPicPr>
        <p:blipFill>
          <a:blip r:embed="rId6">
            <a:alphaModFix/>
          </a:blip>
          <a:stretch>
            <a:fillRect/>
          </a:stretch>
        </p:blipFill>
        <p:spPr>
          <a:xfrm>
            <a:off x="371325" y="3341149"/>
            <a:ext cx="3577724" cy="636555"/>
          </a:xfrm>
          <a:prstGeom prst="rect">
            <a:avLst/>
          </a:prstGeom>
          <a:noFill/>
          <a:ln>
            <a:noFill/>
          </a:ln>
        </p:spPr>
      </p:pic>
      <p:pic>
        <p:nvPicPr>
          <p:cNvPr id="246" name="Shape 246"/>
          <p:cNvPicPr preferRelativeResize="0"/>
          <p:nvPr/>
        </p:nvPicPr>
        <p:blipFill>
          <a:blip r:embed="rId7">
            <a:alphaModFix/>
          </a:blip>
          <a:stretch>
            <a:fillRect/>
          </a:stretch>
        </p:blipFill>
        <p:spPr>
          <a:xfrm>
            <a:off x="414300" y="4321850"/>
            <a:ext cx="3730699" cy="702575"/>
          </a:xfrm>
          <a:prstGeom prst="rect">
            <a:avLst/>
          </a:prstGeom>
          <a:noFill/>
          <a:ln>
            <a:noFill/>
          </a:ln>
        </p:spPr>
      </p:pic>
      <p:pic>
        <p:nvPicPr>
          <p:cNvPr id="247" name="Shape 247"/>
          <p:cNvPicPr preferRelativeResize="0"/>
          <p:nvPr/>
        </p:nvPicPr>
        <p:blipFill>
          <a:blip r:embed="rId8">
            <a:alphaModFix/>
          </a:blip>
          <a:stretch>
            <a:fillRect/>
          </a:stretch>
        </p:blipFill>
        <p:spPr>
          <a:xfrm>
            <a:off x="371325" y="1641700"/>
            <a:ext cx="3060301" cy="1101709"/>
          </a:xfrm>
          <a:prstGeom prst="rect">
            <a:avLst/>
          </a:prstGeom>
          <a:noFill/>
          <a:ln>
            <a:noFill/>
          </a:ln>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Shape 252"/>
          <p:cNvSpPr txBox="1"/>
          <p:nvPr/>
        </p:nvSpPr>
        <p:spPr>
          <a:xfrm>
            <a:off x="545375" y="4494000"/>
            <a:ext cx="5275500" cy="4296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b="1"/>
              <a:t>Find: Exit temperature of cooling water flowing through coil</a:t>
            </a:r>
            <a:endParaRPr sz="1800">
              <a:latin typeface="Open Sans"/>
              <a:ea typeface="Open Sans"/>
              <a:cs typeface="Open Sans"/>
              <a:sym typeface="Open Sans"/>
            </a:endParaRPr>
          </a:p>
        </p:txBody>
      </p:sp>
      <p:pic>
        <p:nvPicPr>
          <p:cNvPr id="253" name="Shape 253"/>
          <p:cNvPicPr preferRelativeResize="0"/>
          <p:nvPr/>
        </p:nvPicPr>
        <p:blipFill>
          <a:blip r:embed="rId3">
            <a:alphaModFix/>
          </a:blip>
          <a:stretch>
            <a:fillRect/>
          </a:stretch>
        </p:blipFill>
        <p:spPr>
          <a:xfrm>
            <a:off x="8093550" y="0"/>
            <a:ext cx="1050449" cy="1125800"/>
          </a:xfrm>
          <a:prstGeom prst="rect">
            <a:avLst/>
          </a:prstGeom>
          <a:noFill/>
          <a:ln>
            <a:noFill/>
          </a:ln>
        </p:spPr>
      </p:pic>
      <p:pic>
        <p:nvPicPr>
          <p:cNvPr id="254" name="Shape 254"/>
          <p:cNvPicPr preferRelativeResize="0"/>
          <p:nvPr/>
        </p:nvPicPr>
        <p:blipFill>
          <a:blip r:embed="rId4">
            <a:alphaModFix/>
          </a:blip>
          <a:stretch>
            <a:fillRect/>
          </a:stretch>
        </p:blipFill>
        <p:spPr>
          <a:xfrm>
            <a:off x="97875" y="734793"/>
            <a:ext cx="5648250" cy="3673907"/>
          </a:xfrm>
          <a:prstGeom prst="rect">
            <a:avLst/>
          </a:prstGeom>
          <a:noFill/>
          <a:ln>
            <a:noFill/>
          </a:ln>
        </p:spPr>
      </p:pic>
      <p:sp>
        <p:nvSpPr>
          <p:cNvPr id="255" name="Shape 255"/>
          <p:cNvSpPr txBox="1">
            <a:spLocks noGrp="1"/>
          </p:cNvSpPr>
          <p:nvPr>
            <p:ph type="title"/>
          </p:nvPr>
        </p:nvSpPr>
        <p:spPr>
          <a:xfrm>
            <a:off x="258000" y="0"/>
            <a:ext cx="8520600" cy="8313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a:t>Heat Transfer Analysis-Cooling Coil</a:t>
            </a:r>
            <a:endParaRPr/>
          </a:p>
        </p:txBody>
      </p:sp>
      <p:pic>
        <p:nvPicPr>
          <p:cNvPr id="256" name="Shape 256"/>
          <p:cNvPicPr preferRelativeResize="0"/>
          <p:nvPr/>
        </p:nvPicPr>
        <p:blipFill>
          <a:blip r:embed="rId5">
            <a:alphaModFix/>
          </a:blip>
          <a:stretch>
            <a:fillRect/>
          </a:stretch>
        </p:blipFill>
        <p:spPr>
          <a:xfrm>
            <a:off x="5602725" y="1335375"/>
            <a:ext cx="3541275" cy="3073325"/>
          </a:xfrm>
          <a:prstGeom prst="rect">
            <a:avLst/>
          </a:prstGeom>
          <a:noFill/>
          <a:ln>
            <a:noFill/>
          </a:ln>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Shape 261"/>
          <p:cNvSpPr txBox="1">
            <a:spLocks noGrp="1"/>
          </p:cNvSpPr>
          <p:nvPr>
            <p:ph type="title"/>
          </p:nvPr>
        </p:nvSpPr>
        <p:spPr>
          <a:xfrm>
            <a:off x="258000" y="0"/>
            <a:ext cx="8520600" cy="8313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a:t>Cooling Coil-Thermal Resistance</a:t>
            </a:r>
            <a:endParaRPr/>
          </a:p>
        </p:txBody>
      </p:sp>
      <p:pic>
        <p:nvPicPr>
          <p:cNvPr id="262" name="Shape 262"/>
          <p:cNvPicPr preferRelativeResize="0"/>
          <p:nvPr/>
        </p:nvPicPr>
        <p:blipFill>
          <a:blip r:embed="rId3">
            <a:alphaModFix/>
          </a:blip>
          <a:stretch>
            <a:fillRect/>
          </a:stretch>
        </p:blipFill>
        <p:spPr>
          <a:xfrm>
            <a:off x="8093550" y="0"/>
            <a:ext cx="1050449" cy="1125800"/>
          </a:xfrm>
          <a:prstGeom prst="rect">
            <a:avLst/>
          </a:prstGeom>
          <a:noFill/>
          <a:ln>
            <a:noFill/>
          </a:ln>
        </p:spPr>
      </p:pic>
      <p:sp>
        <p:nvSpPr>
          <p:cNvPr id="263" name="Shape 263"/>
          <p:cNvSpPr txBox="1"/>
          <p:nvPr/>
        </p:nvSpPr>
        <p:spPr>
          <a:xfrm>
            <a:off x="4881675" y="831300"/>
            <a:ext cx="3611700" cy="4296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b="1"/>
              <a:t>Thermal Resistance Network:</a:t>
            </a:r>
            <a:endParaRPr sz="1800" b="1">
              <a:latin typeface="Open Sans"/>
              <a:ea typeface="Open Sans"/>
              <a:cs typeface="Open Sans"/>
              <a:sym typeface="Open Sans"/>
            </a:endParaRPr>
          </a:p>
        </p:txBody>
      </p:sp>
      <p:pic>
        <p:nvPicPr>
          <p:cNvPr id="264" name="Shape 264"/>
          <p:cNvPicPr preferRelativeResize="0"/>
          <p:nvPr/>
        </p:nvPicPr>
        <p:blipFill>
          <a:blip r:embed="rId4">
            <a:alphaModFix/>
          </a:blip>
          <a:stretch>
            <a:fillRect/>
          </a:stretch>
        </p:blipFill>
        <p:spPr>
          <a:xfrm>
            <a:off x="4999200" y="1260900"/>
            <a:ext cx="3954075" cy="911300"/>
          </a:xfrm>
          <a:prstGeom prst="rect">
            <a:avLst/>
          </a:prstGeom>
          <a:noFill/>
          <a:ln>
            <a:noFill/>
          </a:ln>
        </p:spPr>
      </p:pic>
      <p:sp>
        <p:nvSpPr>
          <p:cNvPr id="265" name="Shape 265"/>
          <p:cNvSpPr txBox="1">
            <a:spLocks noGrp="1"/>
          </p:cNvSpPr>
          <p:nvPr>
            <p:ph type="body" idx="1"/>
          </p:nvPr>
        </p:nvSpPr>
        <p:spPr>
          <a:xfrm>
            <a:off x="111725" y="831300"/>
            <a:ext cx="4687500" cy="3049800"/>
          </a:xfrm>
          <a:prstGeom prst="rect">
            <a:avLst/>
          </a:prstGeom>
        </p:spPr>
        <p:txBody>
          <a:bodyPr spcFirstLastPara="1" wrap="square" lIns="91425" tIns="91425" rIns="91425" bIns="91425" anchor="t" anchorCtr="0">
            <a:noAutofit/>
          </a:bodyPr>
          <a:lstStyle/>
          <a:p>
            <a:pPr marL="457200" lvl="0" indent="-342900" rtl="0">
              <a:spcBef>
                <a:spcPts val="0"/>
              </a:spcBef>
              <a:spcAft>
                <a:spcPts val="0"/>
              </a:spcAft>
              <a:buSzPts val="1800"/>
              <a:buChar char="●"/>
            </a:pPr>
            <a:r>
              <a:rPr lang="en" b="1"/>
              <a:t>Assumptions</a:t>
            </a:r>
            <a:endParaRPr b="1"/>
          </a:p>
          <a:p>
            <a:pPr marL="914400" lvl="1" indent="-342900" rtl="0">
              <a:spcBef>
                <a:spcPts val="0"/>
              </a:spcBef>
              <a:spcAft>
                <a:spcPts val="0"/>
              </a:spcAft>
              <a:buSzPts val="1800"/>
              <a:buFont typeface="Arial"/>
              <a:buChar char="○"/>
            </a:pPr>
            <a:r>
              <a:rPr lang="en" sz="1800">
                <a:latin typeface="Arial"/>
                <a:ea typeface="Arial"/>
                <a:cs typeface="Arial"/>
                <a:sym typeface="Arial"/>
              </a:rPr>
              <a:t>Uniform temperature distribution in both liquid bodies</a:t>
            </a:r>
            <a:endParaRPr sz="1800">
              <a:latin typeface="Arial"/>
              <a:ea typeface="Arial"/>
              <a:cs typeface="Arial"/>
              <a:sym typeface="Arial"/>
            </a:endParaRPr>
          </a:p>
          <a:p>
            <a:pPr marL="914400" lvl="1" indent="-342900" rtl="0">
              <a:spcBef>
                <a:spcPts val="0"/>
              </a:spcBef>
              <a:spcAft>
                <a:spcPts val="0"/>
              </a:spcAft>
              <a:buSzPts val="1800"/>
              <a:buFont typeface="Arial"/>
              <a:buChar char="○"/>
            </a:pPr>
            <a:r>
              <a:rPr lang="en" sz="1800">
                <a:latin typeface="Arial"/>
                <a:ea typeface="Arial"/>
                <a:cs typeface="Arial"/>
                <a:sym typeface="Arial"/>
              </a:rPr>
              <a:t>Temperature of cooling liquid remains at 0℃ through cooling process</a:t>
            </a:r>
            <a:endParaRPr sz="1800">
              <a:latin typeface="Arial"/>
              <a:ea typeface="Arial"/>
              <a:cs typeface="Arial"/>
              <a:sym typeface="Arial"/>
            </a:endParaRPr>
          </a:p>
          <a:p>
            <a:pPr marL="914400" lvl="1" indent="-342900" rtl="0">
              <a:spcBef>
                <a:spcPts val="0"/>
              </a:spcBef>
              <a:spcAft>
                <a:spcPts val="0"/>
              </a:spcAft>
              <a:buSzPts val="1800"/>
              <a:buFont typeface="Arial"/>
              <a:buChar char="○"/>
            </a:pPr>
            <a:r>
              <a:rPr lang="en" sz="1800">
                <a:latin typeface="Arial"/>
                <a:ea typeface="Arial"/>
                <a:cs typeface="Arial"/>
                <a:sym typeface="Arial"/>
              </a:rPr>
              <a:t>Forced convection</a:t>
            </a:r>
            <a:endParaRPr sz="1800">
              <a:latin typeface="Arial"/>
              <a:ea typeface="Arial"/>
              <a:cs typeface="Arial"/>
              <a:sym typeface="Arial"/>
            </a:endParaRPr>
          </a:p>
          <a:p>
            <a:pPr marL="914400" lvl="1" indent="-342900" rtl="0">
              <a:spcBef>
                <a:spcPts val="0"/>
              </a:spcBef>
              <a:spcAft>
                <a:spcPts val="0"/>
              </a:spcAft>
              <a:buSzPts val="1800"/>
              <a:buFont typeface="Arial"/>
              <a:buChar char="○"/>
            </a:pPr>
            <a:r>
              <a:rPr lang="en" sz="1800">
                <a:latin typeface="Arial"/>
                <a:ea typeface="Arial"/>
                <a:cs typeface="Arial"/>
                <a:sym typeface="Arial"/>
              </a:rPr>
              <a:t>Fully developed laminar pipe flow (Nu=3.66)</a:t>
            </a:r>
            <a:endParaRPr sz="1800">
              <a:latin typeface="Arial"/>
              <a:ea typeface="Arial"/>
              <a:cs typeface="Arial"/>
              <a:sym typeface="Arial"/>
            </a:endParaRPr>
          </a:p>
          <a:p>
            <a:pPr marL="0" lvl="0" indent="0" rtl="0">
              <a:spcBef>
                <a:spcPts val="0"/>
              </a:spcBef>
              <a:spcAft>
                <a:spcPts val="0"/>
              </a:spcAft>
              <a:buNone/>
            </a:pPr>
            <a:endParaRPr/>
          </a:p>
          <a:p>
            <a:pPr marL="0" lvl="0" indent="0" rtl="0">
              <a:spcBef>
                <a:spcPts val="1600"/>
              </a:spcBef>
              <a:spcAft>
                <a:spcPts val="1600"/>
              </a:spcAft>
              <a:buNone/>
            </a:pPr>
            <a:endParaRPr/>
          </a:p>
        </p:txBody>
      </p:sp>
      <p:pic>
        <p:nvPicPr>
          <p:cNvPr id="266" name="Shape 266"/>
          <p:cNvPicPr preferRelativeResize="0"/>
          <p:nvPr/>
        </p:nvPicPr>
        <p:blipFill>
          <a:blip r:embed="rId5">
            <a:alphaModFix/>
          </a:blip>
          <a:stretch>
            <a:fillRect/>
          </a:stretch>
        </p:blipFill>
        <p:spPr>
          <a:xfrm>
            <a:off x="5306400" y="2339300"/>
            <a:ext cx="2762250" cy="657225"/>
          </a:xfrm>
          <a:prstGeom prst="rect">
            <a:avLst/>
          </a:prstGeom>
          <a:noFill/>
          <a:ln>
            <a:noFill/>
          </a:ln>
        </p:spPr>
      </p:pic>
      <p:pic>
        <p:nvPicPr>
          <p:cNvPr id="267" name="Shape 267"/>
          <p:cNvPicPr preferRelativeResize="0"/>
          <p:nvPr/>
        </p:nvPicPr>
        <p:blipFill>
          <a:blip r:embed="rId6">
            <a:alphaModFix/>
          </a:blip>
          <a:stretch>
            <a:fillRect/>
          </a:stretch>
        </p:blipFill>
        <p:spPr>
          <a:xfrm>
            <a:off x="4633625" y="3061700"/>
            <a:ext cx="4510368" cy="657225"/>
          </a:xfrm>
          <a:prstGeom prst="rect">
            <a:avLst/>
          </a:prstGeom>
          <a:noFill/>
          <a:ln>
            <a:noFill/>
          </a:ln>
        </p:spPr>
      </p:pic>
      <p:pic>
        <p:nvPicPr>
          <p:cNvPr id="268" name="Shape 268"/>
          <p:cNvPicPr preferRelativeResize="0"/>
          <p:nvPr/>
        </p:nvPicPr>
        <p:blipFill>
          <a:blip r:embed="rId7">
            <a:alphaModFix/>
          </a:blip>
          <a:stretch>
            <a:fillRect/>
          </a:stretch>
        </p:blipFill>
        <p:spPr>
          <a:xfrm>
            <a:off x="5009250" y="3985500"/>
            <a:ext cx="3759113" cy="911300"/>
          </a:xfrm>
          <a:prstGeom prst="rect">
            <a:avLst/>
          </a:prstGeom>
          <a:noFill/>
          <a:ln>
            <a:noFill/>
          </a:ln>
        </p:spPr>
      </p:pic>
      <p:sp>
        <p:nvSpPr>
          <p:cNvPr id="269" name="Shape 269"/>
          <p:cNvSpPr txBox="1"/>
          <p:nvPr/>
        </p:nvSpPr>
        <p:spPr>
          <a:xfrm>
            <a:off x="7224375" y="3061675"/>
            <a:ext cx="1728900" cy="657300"/>
          </a:xfrm>
          <a:prstGeom prst="rect">
            <a:avLst/>
          </a:prstGeom>
          <a:solidFill>
            <a:srgbClr val="FFFFFF"/>
          </a:solidFill>
          <a:ln>
            <a:noFill/>
          </a:ln>
        </p:spPr>
        <p:txBody>
          <a:bodyPr spcFirstLastPara="1" wrap="square" lIns="91425" tIns="91425" rIns="91425" bIns="91425" anchor="t" anchorCtr="0">
            <a:noAutofit/>
          </a:bodyPr>
          <a:lstStyle/>
          <a:p>
            <a:pPr marL="0" lvl="0" indent="0">
              <a:spcBef>
                <a:spcPts val="0"/>
              </a:spcBef>
              <a:spcAft>
                <a:spcPts val="0"/>
              </a:spcAft>
              <a:buNone/>
            </a:pPr>
            <a:r>
              <a:rPr lang="en" sz="2400">
                <a:latin typeface="Cambria"/>
                <a:ea typeface="Cambria"/>
                <a:cs typeface="Cambria"/>
                <a:sym typeface="Cambria"/>
              </a:rPr>
              <a:t>-147.3 kJ</a:t>
            </a:r>
            <a:endParaRPr sz="2400">
              <a:latin typeface="Cambria"/>
              <a:ea typeface="Cambria"/>
              <a:cs typeface="Cambria"/>
              <a:sym typeface="Cambria"/>
            </a:endParaRPr>
          </a:p>
        </p:txBody>
      </p:sp>
      <p:pic>
        <p:nvPicPr>
          <p:cNvPr id="270" name="Shape 270"/>
          <p:cNvPicPr preferRelativeResize="0"/>
          <p:nvPr/>
        </p:nvPicPr>
        <p:blipFill>
          <a:blip r:embed="rId8">
            <a:alphaModFix/>
          </a:blip>
          <a:stretch>
            <a:fillRect/>
          </a:stretch>
        </p:blipFill>
        <p:spPr>
          <a:xfrm>
            <a:off x="258000" y="4065500"/>
            <a:ext cx="4075788" cy="831300"/>
          </a:xfrm>
          <a:prstGeom prst="rect">
            <a:avLst/>
          </a:prstGeom>
          <a:noFill/>
          <a:ln>
            <a:noFill/>
          </a:ln>
        </p:spPr>
      </p:pic>
      <p:sp>
        <p:nvSpPr>
          <p:cNvPr id="12" name="Shape 269"/>
          <p:cNvSpPr txBox="1"/>
          <p:nvPr/>
        </p:nvSpPr>
        <p:spPr>
          <a:xfrm>
            <a:off x="7142182" y="4613449"/>
            <a:ext cx="449069" cy="283351"/>
          </a:xfrm>
          <a:prstGeom prst="rect">
            <a:avLst/>
          </a:prstGeom>
          <a:solidFill>
            <a:srgbClr val="FFFFFF"/>
          </a:solidFill>
          <a:ln>
            <a:noFill/>
          </a:ln>
        </p:spPr>
        <p:txBody>
          <a:bodyPr spcFirstLastPara="1" wrap="square" lIns="91425" tIns="91425" rIns="91425" bIns="91425" anchor="t" anchorCtr="0">
            <a:noAutofit/>
          </a:bodyPr>
          <a:lstStyle/>
          <a:p>
            <a:pPr marL="0" lvl="0" indent="0">
              <a:spcBef>
                <a:spcPts val="0"/>
              </a:spcBef>
              <a:spcAft>
                <a:spcPts val="0"/>
              </a:spcAft>
              <a:buNone/>
            </a:pPr>
            <a:endParaRPr dirty="0">
              <a:latin typeface="Cambria"/>
              <a:ea typeface="Cambria"/>
              <a:cs typeface="Cambria"/>
              <a:sym typeface="Cambria"/>
            </a:endParaRPr>
          </a:p>
        </p:txBody>
      </p:sp>
      <p:sp>
        <p:nvSpPr>
          <p:cNvPr id="2" name="TextBox 1"/>
          <p:cNvSpPr txBox="1"/>
          <p:nvPr/>
        </p:nvSpPr>
        <p:spPr>
          <a:xfrm>
            <a:off x="7013239" y="4527202"/>
            <a:ext cx="445956" cy="307777"/>
          </a:xfrm>
          <a:prstGeom prst="rect">
            <a:avLst/>
          </a:prstGeom>
          <a:noFill/>
        </p:spPr>
        <p:txBody>
          <a:bodyPr wrap="none" rtlCol="0">
            <a:spAutoFit/>
          </a:bodyPr>
          <a:lstStyle/>
          <a:p>
            <a:r>
              <a:rPr lang="en-US" i="1" dirty="0" smtClean="0">
                <a:latin typeface="Adobe Myungjo Std M" panose="02020600000000000000" pitchFamily="18" charset="-128"/>
                <a:ea typeface="Adobe Myungjo Std M" panose="02020600000000000000" pitchFamily="18" charset="-128"/>
              </a:rPr>
              <a:t>old</a:t>
            </a:r>
            <a:endParaRPr lang="en-US" i="1" dirty="0">
              <a:latin typeface="Adobe Myungjo Std M" panose="02020600000000000000" pitchFamily="18" charset="-128"/>
              <a:ea typeface="Adobe Myungjo Std M" panose="02020600000000000000" pitchFamily="18" charset="-128"/>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Shape 275"/>
          <p:cNvSpPr txBox="1">
            <a:spLocks noGrp="1"/>
          </p:cNvSpPr>
          <p:nvPr>
            <p:ph type="title"/>
          </p:nvPr>
        </p:nvSpPr>
        <p:spPr>
          <a:xfrm>
            <a:off x="258000" y="147250"/>
            <a:ext cx="8520600" cy="8313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a:t>Cooling Coil Analysis</a:t>
            </a:r>
            <a:endParaRPr/>
          </a:p>
        </p:txBody>
      </p:sp>
      <p:pic>
        <p:nvPicPr>
          <p:cNvPr id="276" name="Shape 276"/>
          <p:cNvPicPr preferRelativeResize="0"/>
          <p:nvPr/>
        </p:nvPicPr>
        <p:blipFill>
          <a:blip r:embed="rId3">
            <a:alphaModFix/>
          </a:blip>
          <a:stretch>
            <a:fillRect/>
          </a:stretch>
        </p:blipFill>
        <p:spPr>
          <a:xfrm>
            <a:off x="8093550" y="0"/>
            <a:ext cx="1050449" cy="1125800"/>
          </a:xfrm>
          <a:prstGeom prst="rect">
            <a:avLst/>
          </a:prstGeom>
          <a:noFill/>
          <a:ln>
            <a:noFill/>
          </a:ln>
        </p:spPr>
      </p:pic>
      <p:sp>
        <p:nvSpPr>
          <p:cNvPr id="277" name="Shape 277"/>
          <p:cNvSpPr txBox="1"/>
          <p:nvPr/>
        </p:nvSpPr>
        <p:spPr>
          <a:xfrm>
            <a:off x="930275" y="2111850"/>
            <a:ext cx="8115900" cy="2780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sz="1800">
              <a:solidFill>
                <a:schemeClr val="dk1"/>
              </a:solidFill>
              <a:latin typeface="Open Sans"/>
              <a:ea typeface="Open Sans"/>
              <a:cs typeface="Open Sans"/>
              <a:sym typeface="Open Sans"/>
            </a:endParaRPr>
          </a:p>
          <a:p>
            <a:pPr marL="0" lvl="0" indent="0" rtl="0">
              <a:spcBef>
                <a:spcPts val="0"/>
              </a:spcBef>
              <a:spcAft>
                <a:spcPts val="0"/>
              </a:spcAft>
              <a:buNone/>
            </a:pPr>
            <a:r>
              <a:rPr lang="en">
                <a:solidFill>
                  <a:schemeClr val="dk1"/>
                </a:solidFill>
              </a:rPr>
              <a:t>  </a:t>
            </a:r>
            <a:endParaRPr sz="1800">
              <a:latin typeface="Open Sans"/>
              <a:ea typeface="Open Sans"/>
              <a:cs typeface="Open Sans"/>
              <a:sym typeface="Open Sans"/>
            </a:endParaRPr>
          </a:p>
        </p:txBody>
      </p:sp>
      <p:sp>
        <p:nvSpPr>
          <p:cNvPr id="278" name="Shape 278"/>
          <p:cNvSpPr txBox="1"/>
          <p:nvPr/>
        </p:nvSpPr>
        <p:spPr>
          <a:xfrm>
            <a:off x="123975" y="1189100"/>
            <a:ext cx="4822800" cy="3583800"/>
          </a:xfrm>
          <a:prstGeom prst="rect">
            <a:avLst/>
          </a:prstGeom>
          <a:noFill/>
          <a:ln>
            <a:noFill/>
          </a:ln>
        </p:spPr>
        <p:txBody>
          <a:bodyPr spcFirstLastPara="1" wrap="square" lIns="91425" tIns="91425" rIns="91425" bIns="91425" anchor="t" anchorCtr="0">
            <a:noAutofit/>
          </a:bodyPr>
          <a:lstStyle/>
          <a:p>
            <a:pPr marL="457200" lvl="0" indent="-368300" rtl="0">
              <a:spcBef>
                <a:spcPts val="0"/>
              </a:spcBef>
              <a:spcAft>
                <a:spcPts val="0"/>
              </a:spcAft>
              <a:buClr>
                <a:schemeClr val="dk1"/>
              </a:buClr>
              <a:buSzPts val="2200"/>
              <a:buFont typeface="Open Sans"/>
              <a:buChar char="●"/>
            </a:pPr>
            <a:r>
              <a:rPr lang="en" sz="2200">
                <a:solidFill>
                  <a:schemeClr val="dk1"/>
                </a:solidFill>
                <a:latin typeface="Calibri"/>
                <a:ea typeface="Calibri"/>
                <a:cs typeface="Calibri"/>
                <a:sym typeface="Calibri"/>
              </a:rPr>
              <a:t>It will take 65 minutes to cool the hot liquid from 100℃-30℃ </a:t>
            </a:r>
            <a:endParaRPr sz="2200">
              <a:solidFill>
                <a:schemeClr val="dk1"/>
              </a:solidFill>
              <a:latin typeface="Calibri"/>
              <a:ea typeface="Calibri"/>
              <a:cs typeface="Calibri"/>
              <a:sym typeface="Calibri"/>
            </a:endParaRPr>
          </a:p>
          <a:p>
            <a:pPr marL="0" lvl="0" indent="0" rtl="0">
              <a:spcBef>
                <a:spcPts val="0"/>
              </a:spcBef>
              <a:spcAft>
                <a:spcPts val="0"/>
              </a:spcAft>
              <a:buNone/>
            </a:pPr>
            <a:endParaRPr sz="2200">
              <a:solidFill>
                <a:schemeClr val="dk1"/>
              </a:solidFill>
              <a:latin typeface="Calibri"/>
              <a:ea typeface="Calibri"/>
              <a:cs typeface="Calibri"/>
              <a:sym typeface="Calibri"/>
            </a:endParaRPr>
          </a:p>
          <a:p>
            <a:pPr marL="457200" lvl="0" indent="-368300" rtl="0">
              <a:spcBef>
                <a:spcPts val="0"/>
              </a:spcBef>
              <a:spcAft>
                <a:spcPts val="0"/>
              </a:spcAft>
              <a:buClr>
                <a:schemeClr val="dk1"/>
              </a:buClr>
              <a:buSzPts val="2200"/>
              <a:buFont typeface="Open Sans"/>
              <a:buChar char="●"/>
            </a:pPr>
            <a:r>
              <a:rPr lang="en" sz="2200">
                <a:solidFill>
                  <a:schemeClr val="dk1"/>
                </a:solidFill>
                <a:latin typeface="Calibri"/>
                <a:ea typeface="Calibri"/>
                <a:cs typeface="Calibri"/>
                <a:sym typeface="Calibri"/>
              </a:rPr>
              <a:t>Cooling will use 5 gallon of ice-water</a:t>
            </a:r>
            <a:endParaRPr sz="2200">
              <a:solidFill>
                <a:schemeClr val="dk1"/>
              </a:solidFill>
              <a:latin typeface="Calibri"/>
              <a:ea typeface="Calibri"/>
              <a:cs typeface="Calibri"/>
              <a:sym typeface="Calibri"/>
            </a:endParaRPr>
          </a:p>
          <a:p>
            <a:pPr marL="914400" lvl="1" indent="-368300" rtl="0">
              <a:spcBef>
                <a:spcPts val="0"/>
              </a:spcBef>
              <a:spcAft>
                <a:spcPts val="0"/>
              </a:spcAft>
              <a:buClr>
                <a:schemeClr val="dk1"/>
              </a:buClr>
              <a:buSzPts val="2200"/>
              <a:buFont typeface="Calibri"/>
              <a:buChar char="○"/>
            </a:pPr>
            <a:r>
              <a:rPr lang="en" sz="2200">
                <a:solidFill>
                  <a:schemeClr val="dk1"/>
                </a:solidFill>
                <a:latin typeface="Calibri"/>
                <a:ea typeface="Calibri"/>
                <a:cs typeface="Calibri"/>
                <a:sym typeface="Calibri"/>
              </a:rPr>
              <a:t>~5 GPM through cooling coil</a:t>
            </a:r>
            <a:endParaRPr sz="2200">
              <a:solidFill>
                <a:schemeClr val="dk1"/>
              </a:solidFill>
              <a:latin typeface="Calibri"/>
              <a:ea typeface="Calibri"/>
              <a:cs typeface="Calibri"/>
              <a:sym typeface="Calibri"/>
            </a:endParaRPr>
          </a:p>
          <a:p>
            <a:pPr marL="0" lvl="0" indent="0" rtl="0">
              <a:spcBef>
                <a:spcPts val="0"/>
              </a:spcBef>
              <a:spcAft>
                <a:spcPts val="0"/>
              </a:spcAft>
              <a:buNone/>
            </a:pPr>
            <a:endParaRPr sz="2200">
              <a:solidFill>
                <a:schemeClr val="dk1"/>
              </a:solidFill>
              <a:latin typeface="Calibri"/>
              <a:ea typeface="Calibri"/>
              <a:cs typeface="Calibri"/>
              <a:sym typeface="Calibri"/>
            </a:endParaRPr>
          </a:p>
          <a:p>
            <a:pPr marL="0" lvl="0" indent="0" rtl="0">
              <a:spcBef>
                <a:spcPts val="0"/>
              </a:spcBef>
              <a:spcAft>
                <a:spcPts val="0"/>
              </a:spcAft>
              <a:buNone/>
            </a:pPr>
            <a:endParaRPr sz="2200">
              <a:solidFill>
                <a:schemeClr val="dk1"/>
              </a:solidFill>
              <a:latin typeface="Calibri"/>
              <a:ea typeface="Calibri"/>
              <a:cs typeface="Calibri"/>
              <a:sym typeface="Calibri"/>
            </a:endParaRPr>
          </a:p>
        </p:txBody>
      </p:sp>
      <p:pic>
        <p:nvPicPr>
          <p:cNvPr id="279" name="Shape 279"/>
          <p:cNvPicPr preferRelativeResize="0"/>
          <p:nvPr/>
        </p:nvPicPr>
        <p:blipFill rotWithShape="1">
          <a:blip r:embed="rId4">
            <a:alphaModFix/>
          </a:blip>
          <a:srcRect r="4251"/>
          <a:stretch/>
        </p:blipFill>
        <p:spPr>
          <a:xfrm>
            <a:off x="4829200" y="1189100"/>
            <a:ext cx="4314800" cy="3379675"/>
          </a:xfrm>
          <a:prstGeom prst="rect">
            <a:avLst/>
          </a:prstGeom>
          <a:noFill/>
          <a:ln>
            <a:noFill/>
          </a:ln>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Shape 69"/>
          <p:cNvSpPr txBox="1">
            <a:spLocks noGrp="1"/>
          </p:cNvSpPr>
          <p:nvPr>
            <p:ph type="title"/>
          </p:nvPr>
        </p:nvSpPr>
        <p:spPr>
          <a:xfrm>
            <a:off x="464100" y="315925"/>
            <a:ext cx="4262100" cy="8313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a:highlight>
                  <a:srgbClr val="FFFFFF"/>
                </a:highlight>
              </a:rPr>
              <a:t>Overview</a:t>
            </a:r>
            <a:endParaRPr>
              <a:highlight>
                <a:srgbClr val="FFFFFF"/>
              </a:highlight>
            </a:endParaRPr>
          </a:p>
        </p:txBody>
      </p:sp>
      <p:sp>
        <p:nvSpPr>
          <p:cNvPr id="70" name="Shape 70"/>
          <p:cNvSpPr txBox="1">
            <a:spLocks noGrp="1"/>
          </p:cNvSpPr>
          <p:nvPr>
            <p:ph type="body" idx="1"/>
          </p:nvPr>
        </p:nvSpPr>
        <p:spPr>
          <a:xfrm>
            <a:off x="465900" y="1009468"/>
            <a:ext cx="8520600" cy="3354000"/>
          </a:xfrm>
          <a:prstGeom prst="rect">
            <a:avLst/>
          </a:prstGeom>
        </p:spPr>
        <p:txBody>
          <a:bodyPr spcFirstLastPara="1" wrap="square" lIns="91425" tIns="91425" rIns="91425" bIns="91425" anchor="t" anchorCtr="0">
            <a:noAutofit/>
          </a:bodyPr>
          <a:lstStyle/>
          <a:p>
            <a:pPr marL="457200" lvl="0" indent="-342900" rtl="0">
              <a:spcBef>
                <a:spcPts val="0"/>
              </a:spcBef>
              <a:spcAft>
                <a:spcPts val="0"/>
              </a:spcAft>
              <a:buClr>
                <a:srgbClr val="000000"/>
              </a:buClr>
              <a:buSzPts val="1800"/>
              <a:buChar char="●"/>
            </a:pPr>
            <a:r>
              <a:rPr lang="en" dirty="0">
                <a:solidFill>
                  <a:srgbClr val="000000"/>
                </a:solidFill>
              </a:rPr>
              <a:t>Project Statement</a:t>
            </a:r>
            <a:endParaRPr dirty="0">
              <a:solidFill>
                <a:srgbClr val="000000"/>
              </a:solidFill>
            </a:endParaRPr>
          </a:p>
          <a:p>
            <a:pPr marL="457200" lvl="0" indent="-342900" rtl="0">
              <a:spcBef>
                <a:spcPts val="0"/>
              </a:spcBef>
              <a:spcAft>
                <a:spcPts val="0"/>
              </a:spcAft>
              <a:buClr>
                <a:srgbClr val="000000"/>
              </a:buClr>
              <a:buSzPts val="1800"/>
              <a:buChar char="●"/>
            </a:pPr>
            <a:r>
              <a:rPr lang="en" dirty="0" smtClean="0">
                <a:solidFill>
                  <a:srgbClr val="000000"/>
                </a:solidFill>
              </a:rPr>
              <a:t>Objectives </a:t>
            </a:r>
            <a:endParaRPr dirty="0">
              <a:solidFill>
                <a:srgbClr val="000000"/>
              </a:solidFill>
            </a:endParaRPr>
          </a:p>
          <a:p>
            <a:pPr marL="457200" lvl="0" indent="-342900" rtl="0">
              <a:spcBef>
                <a:spcPts val="0"/>
              </a:spcBef>
              <a:spcAft>
                <a:spcPts val="0"/>
              </a:spcAft>
              <a:buClr>
                <a:srgbClr val="000000"/>
              </a:buClr>
              <a:buSzPts val="1800"/>
              <a:buChar char="●"/>
            </a:pPr>
            <a:r>
              <a:rPr lang="en" dirty="0">
                <a:solidFill>
                  <a:srgbClr val="000000"/>
                </a:solidFill>
              </a:rPr>
              <a:t>Motivations</a:t>
            </a:r>
            <a:endParaRPr dirty="0">
              <a:solidFill>
                <a:srgbClr val="000000"/>
              </a:solidFill>
            </a:endParaRPr>
          </a:p>
          <a:p>
            <a:pPr marL="457200" lvl="0" indent="-342900" rtl="0">
              <a:spcBef>
                <a:spcPts val="0"/>
              </a:spcBef>
              <a:spcAft>
                <a:spcPts val="0"/>
              </a:spcAft>
              <a:buClr>
                <a:srgbClr val="000000"/>
              </a:buClr>
              <a:buSzPts val="1800"/>
              <a:buChar char="●"/>
            </a:pPr>
            <a:r>
              <a:rPr lang="en" dirty="0">
                <a:solidFill>
                  <a:srgbClr val="000000"/>
                </a:solidFill>
              </a:rPr>
              <a:t>Background</a:t>
            </a:r>
            <a:endParaRPr dirty="0">
              <a:solidFill>
                <a:srgbClr val="000000"/>
              </a:solidFill>
            </a:endParaRPr>
          </a:p>
          <a:p>
            <a:pPr marL="457200" lvl="0" indent="-342900" rtl="0">
              <a:spcBef>
                <a:spcPts val="0"/>
              </a:spcBef>
              <a:spcAft>
                <a:spcPts val="0"/>
              </a:spcAft>
              <a:buClr>
                <a:srgbClr val="000000"/>
              </a:buClr>
              <a:buSzPts val="1800"/>
              <a:buChar char="●"/>
            </a:pPr>
            <a:r>
              <a:rPr lang="en" dirty="0">
                <a:solidFill>
                  <a:srgbClr val="000000"/>
                </a:solidFill>
              </a:rPr>
              <a:t>Previous Design Ideas</a:t>
            </a:r>
            <a:endParaRPr dirty="0">
              <a:solidFill>
                <a:srgbClr val="000000"/>
              </a:solidFill>
            </a:endParaRPr>
          </a:p>
          <a:p>
            <a:pPr marL="457200" lvl="0" indent="-342900" rtl="0">
              <a:spcBef>
                <a:spcPts val="0"/>
              </a:spcBef>
              <a:spcAft>
                <a:spcPts val="0"/>
              </a:spcAft>
              <a:buClr>
                <a:srgbClr val="000000"/>
              </a:buClr>
              <a:buSzPts val="1800"/>
              <a:buChar char="●"/>
            </a:pPr>
            <a:r>
              <a:rPr lang="en" dirty="0">
                <a:solidFill>
                  <a:srgbClr val="000000"/>
                </a:solidFill>
              </a:rPr>
              <a:t>Important Design Components</a:t>
            </a:r>
            <a:endParaRPr dirty="0">
              <a:solidFill>
                <a:srgbClr val="000000"/>
              </a:solidFill>
            </a:endParaRPr>
          </a:p>
          <a:p>
            <a:pPr marL="457200" lvl="0" indent="-342900" rtl="0">
              <a:spcBef>
                <a:spcPts val="0"/>
              </a:spcBef>
              <a:spcAft>
                <a:spcPts val="0"/>
              </a:spcAft>
              <a:buClr>
                <a:srgbClr val="000000"/>
              </a:buClr>
              <a:buSzPts val="1800"/>
              <a:buChar char="●"/>
            </a:pPr>
            <a:r>
              <a:rPr lang="en" dirty="0">
                <a:solidFill>
                  <a:srgbClr val="000000"/>
                </a:solidFill>
              </a:rPr>
              <a:t>Engineering Analysis</a:t>
            </a:r>
            <a:endParaRPr dirty="0">
              <a:solidFill>
                <a:srgbClr val="000000"/>
              </a:solidFill>
            </a:endParaRPr>
          </a:p>
          <a:p>
            <a:pPr marL="457200" lvl="0" indent="-342900" rtl="0">
              <a:spcBef>
                <a:spcPts val="0"/>
              </a:spcBef>
              <a:spcAft>
                <a:spcPts val="0"/>
              </a:spcAft>
              <a:buClr>
                <a:srgbClr val="000000"/>
              </a:buClr>
              <a:buSzPts val="1800"/>
              <a:buChar char="●"/>
            </a:pPr>
            <a:r>
              <a:rPr lang="en" dirty="0">
                <a:solidFill>
                  <a:srgbClr val="000000"/>
                </a:solidFill>
              </a:rPr>
              <a:t>Final Design</a:t>
            </a:r>
            <a:endParaRPr dirty="0">
              <a:solidFill>
                <a:srgbClr val="000000"/>
              </a:solidFill>
            </a:endParaRPr>
          </a:p>
          <a:p>
            <a:pPr marL="457200" lvl="0" indent="-342900" rtl="0">
              <a:spcBef>
                <a:spcPts val="0"/>
              </a:spcBef>
              <a:spcAft>
                <a:spcPts val="0"/>
              </a:spcAft>
              <a:buClr>
                <a:srgbClr val="000000"/>
              </a:buClr>
              <a:buSzPts val="1800"/>
              <a:buChar char="●"/>
            </a:pPr>
            <a:r>
              <a:rPr lang="en" dirty="0">
                <a:solidFill>
                  <a:srgbClr val="000000"/>
                </a:solidFill>
              </a:rPr>
              <a:t>Final Product</a:t>
            </a:r>
            <a:endParaRPr dirty="0">
              <a:solidFill>
                <a:srgbClr val="000000"/>
              </a:solidFill>
            </a:endParaRPr>
          </a:p>
          <a:p>
            <a:pPr marL="457200" lvl="0" indent="-342900" rtl="0">
              <a:spcBef>
                <a:spcPts val="0"/>
              </a:spcBef>
              <a:spcAft>
                <a:spcPts val="0"/>
              </a:spcAft>
              <a:buClr>
                <a:srgbClr val="000000"/>
              </a:buClr>
              <a:buSzPts val="1800"/>
              <a:buChar char="●"/>
            </a:pPr>
            <a:r>
              <a:rPr lang="en" dirty="0">
                <a:solidFill>
                  <a:srgbClr val="000000"/>
                </a:solidFill>
              </a:rPr>
              <a:t>Conclusions</a:t>
            </a:r>
            <a:endParaRPr dirty="0">
              <a:solidFill>
                <a:srgbClr val="000000"/>
              </a:solidFill>
            </a:endParaRPr>
          </a:p>
          <a:p>
            <a:pPr marL="457200" lvl="0" indent="-342900" rtl="0">
              <a:spcBef>
                <a:spcPts val="0"/>
              </a:spcBef>
              <a:spcAft>
                <a:spcPts val="0"/>
              </a:spcAft>
              <a:buClr>
                <a:srgbClr val="000000"/>
              </a:buClr>
              <a:buSzPts val="1800"/>
              <a:buChar char="●"/>
            </a:pPr>
            <a:r>
              <a:rPr lang="en" dirty="0">
                <a:solidFill>
                  <a:srgbClr val="000000"/>
                </a:solidFill>
              </a:rPr>
              <a:t>Questions</a:t>
            </a:r>
            <a:endParaRPr dirty="0">
              <a:solidFill>
                <a:srgbClr val="000000"/>
              </a:solidFill>
            </a:endParaRPr>
          </a:p>
          <a:p>
            <a:pPr marL="0" lvl="0" indent="0" rtl="0">
              <a:spcBef>
                <a:spcPts val="1600"/>
              </a:spcBef>
              <a:spcAft>
                <a:spcPts val="1600"/>
              </a:spcAft>
              <a:buNone/>
            </a:pPr>
            <a:endParaRPr dirty="0">
              <a:solidFill>
                <a:srgbClr val="000000"/>
              </a:solidFill>
            </a:endParaRPr>
          </a:p>
        </p:txBody>
      </p:sp>
      <p:pic>
        <p:nvPicPr>
          <p:cNvPr id="71" name="Shape 71"/>
          <p:cNvPicPr preferRelativeResize="0"/>
          <p:nvPr/>
        </p:nvPicPr>
        <p:blipFill>
          <a:blip r:embed="rId3">
            <a:alphaModFix/>
          </a:blip>
          <a:stretch>
            <a:fillRect/>
          </a:stretch>
        </p:blipFill>
        <p:spPr>
          <a:xfrm>
            <a:off x="7932575" y="212650"/>
            <a:ext cx="1050449" cy="1125800"/>
          </a:xfrm>
          <a:prstGeom prst="rect">
            <a:avLst/>
          </a:prstGeom>
          <a:noFill/>
          <a:ln>
            <a:noFill/>
          </a:ln>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Shape 284"/>
          <p:cNvSpPr txBox="1">
            <a:spLocks noGrp="1"/>
          </p:cNvSpPr>
          <p:nvPr>
            <p:ph type="title"/>
          </p:nvPr>
        </p:nvSpPr>
        <p:spPr>
          <a:xfrm>
            <a:off x="494775" y="223450"/>
            <a:ext cx="2398800" cy="8313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a:t>Final Design</a:t>
            </a:r>
            <a:endParaRPr/>
          </a:p>
        </p:txBody>
      </p:sp>
      <p:pic>
        <p:nvPicPr>
          <p:cNvPr id="285" name="Shape 285"/>
          <p:cNvPicPr preferRelativeResize="0"/>
          <p:nvPr/>
        </p:nvPicPr>
        <p:blipFill>
          <a:blip r:embed="rId3">
            <a:alphaModFix/>
          </a:blip>
          <a:stretch>
            <a:fillRect/>
          </a:stretch>
        </p:blipFill>
        <p:spPr>
          <a:xfrm>
            <a:off x="8093550" y="0"/>
            <a:ext cx="1050449" cy="1125800"/>
          </a:xfrm>
          <a:prstGeom prst="rect">
            <a:avLst/>
          </a:prstGeom>
          <a:noFill/>
          <a:ln>
            <a:noFill/>
          </a:ln>
        </p:spPr>
      </p:pic>
      <p:sp>
        <p:nvSpPr>
          <p:cNvPr id="286" name="Shape 286"/>
          <p:cNvSpPr txBox="1"/>
          <p:nvPr/>
        </p:nvSpPr>
        <p:spPr>
          <a:xfrm>
            <a:off x="2760225" y="4350150"/>
            <a:ext cx="3094500" cy="4938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b="1"/>
              <a:t>3D-Rendered SolidWorks Design</a:t>
            </a:r>
            <a:endParaRPr b="1"/>
          </a:p>
        </p:txBody>
      </p:sp>
      <p:pic>
        <p:nvPicPr>
          <p:cNvPr id="287" name="Shape 287"/>
          <p:cNvPicPr preferRelativeResize="0"/>
          <p:nvPr/>
        </p:nvPicPr>
        <p:blipFill rotWithShape="1">
          <a:blip r:embed="rId4">
            <a:alphaModFix/>
          </a:blip>
          <a:srcRect l="23637" t="8147" r="4908"/>
          <a:stretch/>
        </p:blipFill>
        <p:spPr>
          <a:xfrm>
            <a:off x="776425" y="1338263"/>
            <a:ext cx="3833674" cy="2771774"/>
          </a:xfrm>
          <a:prstGeom prst="rect">
            <a:avLst/>
          </a:prstGeom>
          <a:noFill/>
          <a:ln>
            <a:noFill/>
          </a:ln>
        </p:spPr>
      </p:pic>
      <p:pic>
        <p:nvPicPr>
          <p:cNvPr id="288" name="Shape 288"/>
          <p:cNvPicPr preferRelativeResize="0"/>
          <p:nvPr/>
        </p:nvPicPr>
        <p:blipFill rotWithShape="1">
          <a:blip r:embed="rId5">
            <a:alphaModFix/>
          </a:blip>
          <a:srcRect l="30552" t="14917" r="14088" b="10975"/>
          <a:stretch/>
        </p:blipFill>
        <p:spPr>
          <a:xfrm>
            <a:off x="4677192" y="1338263"/>
            <a:ext cx="3688958" cy="2771775"/>
          </a:xfrm>
          <a:prstGeom prst="rect">
            <a:avLst/>
          </a:prstGeom>
          <a:noFill/>
          <a:ln>
            <a:noFill/>
          </a:ln>
        </p:spPr>
      </p:pic>
      <p:cxnSp>
        <p:nvCxnSpPr>
          <p:cNvPr id="289" name="Shape 289"/>
          <p:cNvCxnSpPr/>
          <p:nvPr/>
        </p:nvCxnSpPr>
        <p:spPr>
          <a:xfrm flipH="1">
            <a:off x="6736650" y="1164425"/>
            <a:ext cx="257100" cy="450000"/>
          </a:xfrm>
          <a:prstGeom prst="straightConnector1">
            <a:avLst/>
          </a:prstGeom>
          <a:noFill/>
          <a:ln w="19050" cap="flat" cmpd="sng">
            <a:solidFill>
              <a:srgbClr val="000000"/>
            </a:solidFill>
            <a:prstDash val="solid"/>
            <a:round/>
            <a:headEnd type="none" w="med" len="med"/>
            <a:tailEnd type="triangle" w="med" len="med"/>
          </a:ln>
        </p:spPr>
      </p:cxnSp>
      <p:cxnSp>
        <p:nvCxnSpPr>
          <p:cNvPr id="290" name="Shape 290"/>
          <p:cNvCxnSpPr/>
          <p:nvPr/>
        </p:nvCxnSpPr>
        <p:spPr>
          <a:xfrm>
            <a:off x="5617375" y="1733550"/>
            <a:ext cx="319200" cy="402300"/>
          </a:xfrm>
          <a:prstGeom prst="straightConnector1">
            <a:avLst/>
          </a:prstGeom>
          <a:noFill/>
          <a:ln w="19050" cap="flat" cmpd="sng">
            <a:solidFill>
              <a:srgbClr val="000000"/>
            </a:solidFill>
            <a:prstDash val="solid"/>
            <a:round/>
            <a:headEnd type="none" w="med" len="med"/>
            <a:tailEnd type="triangle" w="med" len="med"/>
          </a:ln>
        </p:spPr>
      </p:cxnSp>
      <p:cxnSp>
        <p:nvCxnSpPr>
          <p:cNvPr id="291" name="Shape 291"/>
          <p:cNvCxnSpPr/>
          <p:nvPr/>
        </p:nvCxnSpPr>
        <p:spPr>
          <a:xfrm>
            <a:off x="6310300" y="1293050"/>
            <a:ext cx="159600" cy="414300"/>
          </a:xfrm>
          <a:prstGeom prst="straightConnector1">
            <a:avLst/>
          </a:prstGeom>
          <a:noFill/>
          <a:ln w="19050" cap="flat" cmpd="sng">
            <a:solidFill>
              <a:srgbClr val="000000"/>
            </a:solidFill>
            <a:prstDash val="solid"/>
            <a:round/>
            <a:headEnd type="none" w="med" len="med"/>
            <a:tailEnd type="triangle" w="med" len="med"/>
          </a:ln>
        </p:spPr>
      </p:cxnSp>
      <p:cxnSp>
        <p:nvCxnSpPr>
          <p:cNvPr id="292" name="Shape 292"/>
          <p:cNvCxnSpPr/>
          <p:nvPr/>
        </p:nvCxnSpPr>
        <p:spPr>
          <a:xfrm flipH="1">
            <a:off x="6993750" y="1707350"/>
            <a:ext cx="347700" cy="307200"/>
          </a:xfrm>
          <a:prstGeom prst="straightConnector1">
            <a:avLst/>
          </a:prstGeom>
          <a:noFill/>
          <a:ln w="19050" cap="flat" cmpd="sng">
            <a:solidFill>
              <a:srgbClr val="000000"/>
            </a:solidFill>
            <a:prstDash val="solid"/>
            <a:round/>
            <a:headEnd type="none" w="med" len="med"/>
            <a:tailEnd type="triangle" w="med" len="med"/>
          </a:ln>
        </p:spPr>
      </p:cxnSp>
      <p:cxnSp>
        <p:nvCxnSpPr>
          <p:cNvPr id="293" name="Shape 293"/>
          <p:cNvCxnSpPr/>
          <p:nvPr/>
        </p:nvCxnSpPr>
        <p:spPr>
          <a:xfrm rot="10800000">
            <a:off x="7458075" y="2514450"/>
            <a:ext cx="378600" cy="363300"/>
          </a:xfrm>
          <a:prstGeom prst="straightConnector1">
            <a:avLst/>
          </a:prstGeom>
          <a:noFill/>
          <a:ln w="19050" cap="flat" cmpd="sng">
            <a:solidFill>
              <a:srgbClr val="000000"/>
            </a:solidFill>
            <a:prstDash val="solid"/>
            <a:round/>
            <a:headEnd type="none" w="med" len="med"/>
            <a:tailEnd type="triangle" w="med" len="med"/>
          </a:ln>
        </p:spPr>
      </p:cxnSp>
      <p:pic>
        <p:nvPicPr>
          <p:cNvPr id="294" name="Shape 294"/>
          <p:cNvPicPr preferRelativeResize="0"/>
          <p:nvPr/>
        </p:nvPicPr>
        <p:blipFill>
          <a:blip r:embed="rId6">
            <a:alphaModFix/>
          </a:blip>
          <a:stretch>
            <a:fillRect/>
          </a:stretch>
        </p:blipFill>
        <p:spPr>
          <a:xfrm>
            <a:off x="5155050" y="1476350"/>
            <a:ext cx="888511" cy="307200"/>
          </a:xfrm>
          <a:prstGeom prst="rect">
            <a:avLst/>
          </a:prstGeom>
          <a:noFill/>
          <a:ln>
            <a:noFill/>
          </a:ln>
        </p:spPr>
      </p:pic>
      <p:pic>
        <p:nvPicPr>
          <p:cNvPr id="295" name="Shape 295"/>
          <p:cNvPicPr preferRelativeResize="0"/>
          <p:nvPr/>
        </p:nvPicPr>
        <p:blipFill>
          <a:blip r:embed="rId7">
            <a:alphaModFix/>
          </a:blip>
          <a:stretch>
            <a:fillRect/>
          </a:stretch>
        </p:blipFill>
        <p:spPr>
          <a:xfrm>
            <a:off x="5926362" y="1031075"/>
            <a:ext cx="810288" cy="307200"/>
          </a:xfrm>
          <a:prstGeom prst="rect">
            <a:avLst/>
          </a:prstGeom>
          <a:noFill/>
          <a:ln>
            <a:noFill/>
          </a:ln>
        </p:spPr>
      </p:pic>
      <p:pic>
        <p:nvPicPr>
          <p:cNvPr id="296" name="Shape 296"/>
          <p:cNvPicPr preferRelativeResize="0"/>
          <p:nvPr/>
        </p:nvPicPr>
        <p:blipFill>
          <a:blip r:embed="rId8">
            <a:alphaModFix/>
          </a:blip>
          <a:stretch>
            <a:fillRect/>
          </a:stretch>
        </p:blipFill>
        <p:spPr>
          <a:xfrm>
            <a:off x="6867350" y="1125800"/>
            <a:ext cx="681864" cy="234525"/>
          </a:xfrm>
          <a:prstGeom prst="rect">
            <a:avLst/>
          </a:prstGeom>
          <a:noFill/>
          <a:ln>
            <a:noFill/>
          </a:ln>
        </p:spPr>
      </p:pic>
      <p:pic>
        <p:nvPicPr>
          <p:cNvPr id="297" name="Shape 297"/>
          <p:cNvPicPr preferRelativeResize="0"/>
          <p:nvPr/>
        </p:nvPicPr>
        <p:blipFill>
          <a:blip r:embed="rId9">
            <a:alphaModFix/>
          </a:blip>
          <a:stretch>
            <a:fillRect/>
          </a:stretch>
        </p:blipFill>
        <p:spPr>
          <a:xfrm>
            <a:off x="7298950" y="1499775"/>
            <a:ext cx="1013375" cy="336175"/>
          </a:xfrm>
          <a:prstGeom prst="rect">
            <a:avLst/>
          </a:prstGeom>
          <a:noFill/>
          <a:ln>
            <a:noFill/>
          </a:ln>
        </p:spPr>
      </p:pic>
      <p:pic>
        <p:nvPicPr>
          <p:cNvPr id="298" name="Shape 298"/>
          <p:cNvPicPr preferRelativeResize="0"/>
          <p:nvPr/>
        </p:nvPicPr>
        <p:blipFill>
          <a:blip r:embed="rId10">
            <a:alphaModFix/>
          </a:blip>
          <a:stretch>
            <a:fillRect/>
          </a:stretch>
        </p:blipFill>
        <p:spPr>
          <a:xfrm>
            <a:off x="7395275" y="2801550"/>
            <a:ext cx="970875" cy="270721"/>
          </a:xfrm>
          <a:prstGeom prst="rect">
            <a:avLst/>
          </a:prstGeom>
          <a:noFill/>
          <a:ln>
            <a:noFill/>
          </a:ln>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Shape 303"/>
          <p:cNvSpPr txBox="1">
            <a:spLocks noGrp="1"/>
          </p:cNvSpPr>
          <p:nvPr>
            <p:ph type="title"/>
          </p:nvPr>
        </p:nvSpPr>
        <p:spPr>
          <a:xfrm>
            <a:off x="351225" y="39375"/>
            <a:ext cx="4410600" cy="8313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a:t>Final Assembled Product</a:t>
            </a:r>
            <a:endParaRPr/>
          </a:p>
        </p:txBody>
      </p:sp>
      <p:pic>
        <p:nvPicPr>
          <p:cNvPr id="304" name="Shape 304"/>
          <p:cNvPicPr preferRelativeResize="0"/>
          <p:nvPr/>
        </p:nvPicPr>
        <p:blipFill>
          <a:blip r:embed="rId3">
            <a:alphaModFix/>
          </a:blip>
          <a:stretch>
            <a:fillRect/>
          </a:stretch>
        </p:blipFill>
        <p:spPr>
          <a:xfrm>
            <a:off x="8093550" y="0"/>
            <a:ext cx="1050449" cy="1125800"/>
          </a:xfrm>
          <a:prstGeom prst="rect">
            <a:avLst/>
          </a:prstGeom>
          <a:noFill/>
          <a:ln>
            <a:noFill/>
          </a:ln>
        </p:spPr>
      </p:pic>
      <p:pic>
        <p:nvPicPr>
          <p:cNvPr id="305" name="Shape 305"/>
          <p:cNvPicPr preferRelativeResize="0"/>
          <p:nvPr/>
        </p:nvPicPr>
        <p:blipFill>
          <a:blip r:embed="rId4">
            <a:alphaModFix/>
          </a:blip>
          <a:stretch>
            <a:fillRect/>
          </a:stretch>
        </p:blipFill>
        <p:spPr>
          <a:xfrm>
            <a:off x="2051275" y="952325"/>
            <a:ext cx="5422723" cy="3838702"/>
          </a:xfrm>
          <a:prstGeom prst="rect">
            <a:avLst/>
          </a:prstGeom>
          <a:noFill/>
          <a:ln>
            <a:noFill/>
          </a:ln>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Shape 310"/>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a:t>Safety Considerations</a:t>
            </a:r>
            <a:endParaRPr/>
          </a:p>
        </p:txBody>
      </p:sp>
      <p:sp>
        <p:nvSpPr>
          <p:cNvPr id="311" name="Shape 311"/>
          <p:cNvSpPr txBox="1">
            <a:spLocks noGrp="1"/>
          </p:cNvSpPr>
          <p:nvPr>
            <p:ph type="body" idx="1"/>
          </p:nvPr>
        </p:nvSpPr>
        <p:spPr>
          <a:xfrm>
            <a:off x="311700" y="1225225"/>
            <a:ext cx="8520600" cy="3354000"/>
          </a:xfrm>
          <a:prstGeom prst="rect">
            <a:avLst/>
          </a:prstGeom>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en" dirty="0"/>
              <a:t>● Propane burners:</a:t>
            </a:r>
            <a:endParaRPr dirty="0"/>
          </a:p>
          <a:p>
            <a:pPr marL="0" lvl="0" indent="457200" rtl="0">
              <a:lnSpc>
                <a:spcPct val="115000"/>
              </a:lnSpc>
              <a:spcBef>
                <a:spcPts val="0"/>
              </a:spcBef>
              <a:spcAft>
                <a:spcPts val="0"/>
              </a:spcAft>
              <a:buClr>
                <a:schemeClr val="dk1"/>
              </a:buClr>
              <a:buSzPts val="1100"/>
              <a:buFont typeface="Arial"/>
              <a:buNone/>
            </a:pPr>
            <a:r>
              <a:rPr lang="en" sz="1400" dirty="0"/>
              <a:t>○ Propane burners will have a flame sensor feedback loop</a:t>
            </a:r>
            <a:endParaRPr sz="1400" dirty="0"/>
          </a:p>
          <a:p>
            <a:pPr marL="457200" lvl="0" indent="457200" rtl="0">
              <a:lnSpc>
                <a:spcPct val="115000"/>
              </a:lnSpc>
              <a:spcBef>
                <a:spcPts val="0"/>
              </a:spcBef>
              <a:spcAft>
                <a:spcPts val="0"/>
              </a:spcAft>
              <a:buClr>
                <a:schemeClr val="dk1"/>
              </a:buClr>
              <a:buSzPts val="1100"/>
              <a:buFont typeface="Arial"/>
              <a:buNone/>
            </a:pPr>
            <a:r>
              <a:rPr lang="en" sz="1400" dirty="0"/>
              <a:t>■ If the flame goes out the propane feed will be shut off</a:t>
            </a:r>
            <a:endParaRPr sz="1400" dirty="0"/>
          </a:p>
          <a:p>
            <a:pPr marL="0" lvl="0" indent="457200" rtl="0">
              <a:lnSpc>
                <a:spcPct val="115000"/>
              </a:lnSpc>
              <a:spcBef>
                <a:spcPts val="0"/>
              </a:spcBef>
              <a:spcAft>
                <a:spcPts val="0"/>
              </a:spcAft>
              <a:buClr>
                <a:schemeClr val="dk1"/>
              </a:buClr>
              <a:buSzPts val="1100"/>
              <a:buFont typeface="Arial"/>
              <a:buNone/>
            </a:pPr>
            <a:r>
              <a:rPr lang="en" sz="1400" dirty="0"/>
              <a:t>○ The failure state of the propane feed valves will be closed</a:t>
            </a:r>
            <a:endParaRPr sz="1400" dirty="0"/>
          </a:p>
          <a:p>
            <a:pPr marL="457200" lvl="0" indent="457200" rtl="0">
              <a:lnSpc>
                <a:spcPct val="115000"/>
              </a:lnSpc>
              <a:spcBef>
                <a:spcPts val="0"/>
              </a:spcBef>
              <a:spcAft>
                <a:spcPts val="0"/>
              </a:spcAft>
              <a:buClr>
                <a:schemeClr val="dk1"/>
              </a:buClr>
              <a:buSzPts val="1100"/>
              <a:buFont typeface="Arial"/>
              <a:buNone/>
            </a:pPr>
            <a:r>
              <a:rPr lang="en" sz="1400" dirty="0"/>
              <a:t>■ If the system loses power the propane feed will be shut off</a:t>
            </a:r>
            <a:endParaRPr sz="1400" dirty="0"/>
          </a:p>
          <a:p>
            <a:pPr marL="0" lvl="0" indent="0" rtl="0">
              <a:lnSpc>
                <a:spcPct val="115000"/>
              </a:lnSpc>
              <a:spcBef>
                <a:spcPts val="0"/>
              </a:spcBef>
              <a:spcAft>
                <a:spcPts val="0"/>
              </a:spcAft>
              <a:buNone/>
            </a:pPr>
            <a:endParaRPr dirty="0"/>
          </a:p>
          <a:p>
            <a:pPr marL="0" lvl="0" indent="0" rtl="0">
              <a:lnSpc>
                <a:spcPct val="115000"/>
              </a:lnSpc>
              <a:spcBef>
                <a:spcPts val="0"/>
              </a:spcBef>
              <a:spcAft>
                <a:spcPts val="0"/>
              </a:spcAft>
              <a:buClr>
                <a:schemeClr val="dk1"/>
              </a:buClr>
              <a:buSzPts val="1100"/>
              <a:buFont typeface="Arial"/>
              <a:buNone/>
            </a:pPr>
            <a:r>
              <a:rPr lang="en" dirty="0"/>
              <a:t>● Hot points of contact will be labeled or insulated </a:t>
            </a:r>
            <a:endParaRPr dirty="0"/>
          </a:p>
          <a:p>
            <a:pPr marL="0" lvl="0" indent="457200" rtl="0">
              <a:lnSpc>
                <a:spcPct val="115000"/>
              </a:lnSpc>
              <a:spcBef>
                <a:spcPts val="0"/>
              </a:spcBef>
              <a:spcAft>
                <a:spcPts val="0"/>
              </a:spcAft>
              <a:buClr>
                <a:schemeClr val="dk1"/>
              </a:buClr>
              <a:buSzPts val="1100"/>
              <a:buFont typeface="Arial"/>
              <a:buNone/>
            </a:pPr>
            <a:r>
              <a:rPr lang="en" sz="1400" dirty="0"/>
              <a:t>○ Propane burner flames will be guarded</a:t>
            </a:r>
            <a:endParaRPr sz="1400" dirty="0"/>
          </a:p>
          <a:p>
            <a:pPr marL="0" lvl="0" indent="0">
              <a:spcBef>
                <a:spcPts val="0"/>
              </a:spcBef>
              <a:spcAft>
                <a:spcPts val="1600"/>
              </a:spcAft>
              <a:buNone/>
            </a:pPr>
            <a:endParaRPr dirty="0"/>
          </a:p>
        </p:txBody>
      </p:sp>
      <p:pic>
        <p:nvPicPr>
          <p:cNvPr id="312" name="Shape 312"/>
          <p:cNvPicPr preferRelativeResize="0"/>
          <p:nvPr/>
        </p:nvPicPr>
        <p:blipFill>
          <a:blip r:embed="rId3">
            <a:alphaModFix/>
          </a:blip>
          <a:stretch>
            <a:fillRect/>
          </a:stretch>
        </p:blipFill>
        <p:spPr>
          <a:xfrm>
            <a:off x="8093550" y="0"/>
            <a:ext cx="1050449" cy="1125800"/>
          </a:xfrm>
          <a:prstGeom prst="rect">
            <a:avLst/>
          </a:prstGeom>
          <a:noFill/>
          <a:ln>
            <a:noFill/>
          </a:ln>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Shape 317"/>
          <p:cNvSpPr txBox="1">
            <a:spLocks noGrp="1"/>
          </p:cNvSpPr>
          <p:nvPr>
            <p:ph type="title"/>
          </p:nvPr>
        </p:nvSpPr>
        <p:spPr>
          <a:xfrm>
            <a:off x="113550" y="0"/>
            <a:ext cx="8520600" cy="8313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a:t>Budget</a:t>
            </a:r>
            <a:endParaRPr/>
          </a:p>
        </p:txBody>
      </p:sp>
      <p:pic>
        <p:nvPicPr>
          <p:cNvPr id="318" name="Shape 318"/>
          <p:cNvPicPr preferRelativeResize="0"/>
          <p:nvPr/>
        </p:nvPicPr>
        <p:blipFill>
          <a:blip r:embed="rId3">
            <a:alphaModFix/>
          </a:blip>
          <a:stretch>
            <a:fillRect/>
          </a:stretch>
        </p:blipFill>
        <p:spPr>
          <a:xfrm>
            <a:off x="8093550" y="0"/>
            <a:ext cx="1050449" cy="1125800"/>
          </a:xfrm>
          <a:prstGeom prst="rect">
            <a:avLst/>
          </a:prstGeom>
          <a:noFill/>
          <a:ln>
            <a:noFill/>
          </a:ln>
        </p:spPr>
      </p:pic>
      <p:sp>
        <p:nvSpPr>
          <p:cNvPr id="319" name="Shape 319"/>
          <p:cNvSpPr txBox="1"/>
          <p:nvPr/>
        </p:nvSpPr>
        <p:spPr>
          <a:xfrm>
            <a:off x="5265813" y="1352300"/>
            <a:ext cx="3206400" cy="1503600"/>
          </a:xfrm>
          <a:prstGeom prst="rect">
            <a:avLst/>
          </a:prstGeom>
          <a:noFill/>
          <a:ln>
            <a:noFill/>
          </a:ln>
        </p:spPr>
        <p:txBody>
          <a:bodyPr spcFirstLastPara="1" wrap="square" lIns="91425" tIns="91425" rIns="91425" bIns="91425" anchor="t" anchorCtr="0">
            <a:noAutofit/>
          </a:bodyPr>
          <a:lstStyle/>
          <a:p>
            <a:pPr marL="457200" lvl="0" indent="-368300" rtl="0">
              <a:spcBef>
                <a:spcPts val="0"/>
              </a:spcBef>
              <a:spcAft>
                <a:spcPts val="0"/>
              </a:spcAft>
              <a:buClr>
                <a:schemeClr val="dk1"/>
              </a:buClr>
              <a:buSzPts val="2200"/>
              <a:buFont typeface="Open Sans"/>
              <a:buChar char="●"/>
            </a:pPr>
            <a:r>
              <a:rPr lang="en" sz="2200" dirty="0">
                <a:solidFill>
                  <a:schemeClr val="dk1"/>
                </a:solidFill>
                <a:latin typeface="Calibri"/>
                <a:ea typeface="Calibri"/>
                <a:cs typeface="Calibri"/>
                <a:sym typeface="Calibri"/>
              </a:rPr>
              <a:t>Total </a:t>
            </a:r>
            <a:r>
              <a:rPr lang="en" sz="2200" dirty="0" smtClean="0">
                <a:solidFill>
                  <a:schemeClr val="dk1"/>
                </a:solidFill>
                <a:latin typeface="Calibri"/>
                <a:ea typeface="Calibri"/>
                <a:cs typeface="Calibri"/>
                <a:sym typeface="Calibri"/>
              </a:rPr>
              <a:t>working cost </a:t>
            </a:r>
            <a:r>
              <a:rPr lang="en" sz="2200" dirty="0">
                <a:solidFill>
                  <a:schemeClr val="dk1"/>
                </a:solidFill>
                <a:latin typeface="Calibri"/>
                <a:ea typeface="Calibri"/>
                <a:cs typeface="Calibri"/>
                <a:sym typeface="Calibri"/>
              </a:rPr>
              <a:t>of parts used for the project is $883.26</a:t>
            </a:r>
            <a:endParaRPr sz="2200" dirty="0">
              <a:solidFill>
                <a:schemeClr val="dk1"/>
              </a:solidFill>
              <a:latin typeface="Calibri"/>
              <a:ea typeface="Calibri"/>
              <a:cs typeface="Calibri"/>
              <a:sym typeface="Calibri"/>
            </a:endParaRPr>
          </a:p>
        </p:txBody>
      </p:sp>
      <p:pic>
        <p:nvPicPr>
          <p:cNvPr id="320" name="Shape 320"/>
          <p:cNvPicPr preferRelativeResize="0"/>
          <p:nvPr/>
        </p:nvPicPr>
        <p:blipFill>
          <a:blip r:embed="rId4">
            <a:alphaModFix/>
          </a:blip>
          <a:stretch>
            <a:fillRect/>
          </a:stretch>
        </p:blipFill>
        <p:spPr>
          <a:xfrm>
            <a:off x="190875" y="793975"/>
            <a:ext cx="4289226" cy="3898902"/>
          </a:xfrm>
          <a:prstGeom prst="rect">
            <a:avLst/>
          </a:prstGeom>
          <a:noFill/>
          <a:ln>
            <a:noFill/>
          </a:ln>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Shape 325"/>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Conclusions</a:t>
            </a:r>
            <a:endParaRPr/>
          </a:p>
        </p:txBody>
      </p:sp>
      <p:sp>
        <p:nvSpPr>
          <p:cNvPr id="326" name="Shape 326"/>
          <p:cNvSpPr txBox="1">
            <a:spLocks noGrp="1"/>
          </p:cNvSpPr>
          <p:nvPr>
            <p:ph type="body" idx="1"/>
          </p:nvPr>
        </p:nvSpPr>
        <p:spPr>
          <a:xfrm>
            <a:off x="311691" y="1364050"/>
            <a:ext cx="8520600" cy="3354000"/>
          </a:xfrm>
          <a:prstGeom prst="rect">
            <a:avLst/>
          </a:prstGeom>
        </p:spPr>
        <p:txBody>
          <a:bodyPr spcFirstLastPara="1" wrap="square" lIns="91425" tIns="91425" rIns="91425" bIns="91425" anchor="t" anchorCtr="0">
            <a:noAutofit/>
          </a:bodyPr>
          <a:lstStyle/>
          <a:p>
            <a:pPr marL="457200" lvl="0" indent="-342900" rtl="0">
              <a:lnSpc>
                <a:spcPct val="115000"/>
              </a:lnSpc>
              <a:spcBef>
                <a:spcPts val="0"/>
              </a:spcBef>
              <a:spcAft>
                <a:spcPts val="0"/>
              </a:spcAft>
              <a:buSzPts val="1800"/>
              <a:buFont typeface="Cambria"/>
              <a:buChar char="●"/>
            </a:pPr>
            <a:r>
              <a:rPr lang="en" dirty="0">
                <a:latin typeface="Cambria"/>
                <a:ea typeface="Cambria"/>
                <a:cs typeface="Cambria"/>
                <a:sym typeface="Cambria"/>
              </a:rPr>
              <a:t>An automated system capable of performing all necessary functions was constructed</a:t>
            </a:r>
            <a:endParaRPr dirty="0">
              <a:latin typeface="Cambria"/>
              <a:ea typeface="Cambria"/>
              <a:cs typeface="Cambria"/>
              <a:sym typeface="Cambria"/>
            </a:endParaRPr>
          </a:p>
          <a:p>
            <a:pPr marL="457200" lvl="0" indent="-342900" rtl="0">
              <a:lnSpc>
                <a:spcPct val="115000"/>
              </a:lnSpc>
              <a:spcBef>
                <a:spcPts val="0"/>
              </a:spcBef>
              <a:spcAft>
                <a:spcPts val="0"/>
              </a:spcAft>
              <a:buSzPts val="1800"/>
              <a:buFont typeface="Cambria"/>
              <a:buChar char="●"/>
            </a:pPr>
            <a:r>
              <a:rPr lang="en" dirty="0">
                <a:latin typeface="Cambria"/>
                <a:ea typeface="Cambria"/>
                <a:cs typeface="Cambria"/>
                <a:sym typeface="Cambria"/>
              </a:rPr>
              <a:t>A temperature feedback loop was used at two stages</a:t>
            </a:r>
            <a:endParaRPr dirty="0">
              <a:latin typeface="Cambria"/>
              <a:ea typeface="Cambria"/>
              <a:cs typeface="Cambria"/>
              <a:sym typeface="Cambria"/>
            </a:endParaRPr>
          </a:p>
          <a:p>
            <a:pPr marL="457200" lvl="0" indent="-342900" rtl="0">
              <a:lnSpc>
                <a:spcPct val="115000"/>
              </a:lnSpc>
              <a:spcBef>
                <a:spcPts val="0"/>
              </a:spcBef>
              <a:spcAft>
                <a:spcPts val="0"/>
              </a:spcAft>
              <a:buSzPts val="1800"/>
              <a:buFont typeface="Cambria"/>
              <a:buChar char="●"/>
            </a:pPr>
            <a:r>
              <a:rPr lang="en" dirty="0">
                <a:latin typeface="Cambria"/>
                <a:ea typeface="Cambria"/>
                <a:cs typeface="Cambria"/>
                <a:sym typeface="Cambria"/>
              </a:rPr>
              <a:t>The cooling coil was used to recirculate water at 0℃ to cool the hot liquid in the hops </a:t>
            </a:r>
            <a:r>
              <a:rPr lang="en" dirty="0" smtClean="0">
                <a:latin typeface="Cambria"/>
                <a:ea typeface="Cambria"/>
                <a:cs typeface="Cambria"/>
                <a:sym typeface="Cambria"/>
              </a:rPr>
              <a:t>tank</a:t>
            </a:r>
            <a:endParaRPr dirty="0">
              <a:latin typeface="Cambria"/>
              <a:ea typeface="Cambria"/>
              <a:cs typeface="Cambria"/>
              <a:sym typeface="Cambria"/>
            </a:endParaRPr>
          </a:p>
        </p:txBody>
      </p:sp>
      <p:pic>
        <p:nvPicPr>
          <p:cNvPr id="327" name="Shape 327"/>
          <p:cNvPicPr preferRelativeResize="0"/>
          <p:nvPr/>
        </p:nvPicPr>
        <p:blipFill>
          <a:blip r:embed="rId3">
            <a:alphaModFix/>
          </a:blip>
          <a:stretch>
            <a:fillRect/>
          </a:stretch>
        </p:blipFill>
        <p:spPr>
          <a:xfrm>
            <a:off x="8093550" y="0"/>
            <a:ext cx="1050449" cy="1125800"/>
          </a:xfrm>
          <a:prstGeom prst="rect">
            <a:avLst/>
          </a:prstGeom>
          <a:noFill/>
          <a:ln>
            <a:noFill/>
          </a:ln>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2" name="Shape 332"/>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Autofit/>
          </a:bodyPr>
          <a:lstStyle/>
          <a:p>
            <a:pPr marL="0" lvl="0" indent="0" algn="ctr">
              <a:spcBef>
                <a:spcPts val="0"/>
              </a:spcBef>
              <a:spcAft>
                <a:spcPts val="0"/>
              </a:spcAft>
              <a:buNone/>
            </a:pPr>
            <a:r>
              <a:rPr lang="en"/>
              <a:t>Future Improvements</a:t>
            </a:r>
            <a:endParaRPr/>
          </a:p>
        </p:txBody>
      </p:sp>
      <p:sp>
        <p:nvSpPr>
          <p:cNvPr id="333" name="Shape 333"/>
          <p:cNvSpPr txBox="1">
            <a:spLocks noGrp="1"/>
          </p:cNvSpPr>
          <p:nvPr>
            <p:ph type="body" idx="1"/>
          </p:nvPr>
        </p:nvSpPr>
        <p:spPr>
          <a:xfrm>
            <a:off x="311700" y="905185"/>
            <a:ext cx="8520600" cy="3611100"/>
          </a:xfrm>
          <a:prstGeom prst="rect">
            <a:avLst/>
          </a:prstGeom>
        </p:spPr>
        <p:txBody>
          <a:bodyPr spcFirstLastPara="1" wrap="square" lIns="91425" tIns="91425" rIns="91425" bIns="91425" anchor="t" anchorCtr="0">
            <a:noAutofit/>
          </a:bodyPr>
          <a:lstStyle/>
          <a:p>
            <a:pPr marL="457200" lvl="0" indent="-342900" rtl="0">
              <a:spcBef>
                <a:spcPts val="0"/>
              </a:spcBef>
              <a:spcAft>
                <a:spcPts val="0"/>
              </a:spcAft>
              <a:buClr>
                <a:srgbClr val="000000"/>
              </a:buClr>
              <a:buSzPts val="1800"/>
              <a:buChar char="●"/>
            </a:pPr>
            <a:r>
              <a:rPr lang="en" dirty="0">
                <a:solidFill>
                  <a:srgbClr val="000000"/>
                </a:solidFill>
              </a:rPr>
              <a:t>Mechanical</a:t>
            </a:r>
            <a:endParaRPr dirty="0">
              <a:solidFill>
                <a:srgbClr val="000000"/>
              </a:solidFill>
            </a:endParaRPr>
          </a:p>
          <a:p>
            <a:pPr marL="914400" lvl="1" indent="-317500" rtl="0">
              <a:spcBef>
                <a:spcPts val="0"/>
              </a:spcBef>
              <a:spcAft>
                <a:spcPts val="0"/>
              </a:spcAft>
              <a:buClr>
                <a:srgbClr val="000000"/>
              </a:buClr>
              <a:buSzPts val="1400"/>
              <a:buChar char="○"/>
            </a:pPr>
            <a:r>
              <a:rPr lang="en" dirty="0">
                <a:solidFill>
                  <a:srgbClr val="000000"/>
                </a:solidFill>
              </a:rPr>
              <a:t>Include a refrigeration system for cooling the hot fluid with higher efficiency</a:t>
            </a:r>
            <a:endParaRPr dirty="0">
              <a:solidFill>
                <a:srgbClr val="000000"/>
              </a:solidFill>
            </a:endParaRPr>
          </a:p>
          <a:p>
            <a:pPr marL="914400" lvl="1" indent="-317500" rtl="0">
              <a:spcBef>
                <a:spcPts val="0"/>
              </a:spcBef>
              <a:spcAft>
                <a:spcPts val="0"/>
              </a:spcAft>
              <a:buClr>
                <a:srgbClr val="000000"/>
              </a:buClr>
              <a:buSzPts val="1400"/>
              <a:buChar char="○"/>
            </a:pPr>
            <a:r>
              <a:rPr lang="en" dirty="0">
                <a:solidFill>
                  <a:srgbClr val="000000"/>
                </a:solidFill>
              </a:rPr>
              <a:t>Exchange all silicone tubing areas for hard pipe</a:t>
            </a:r>
            <a:endParaRPr dirty="0">
              <a:solidFill>
                <a:srgbClr val="000000"/>
              </a:solidFill>
            </a:endParaRPr>
          </a:p>
          <a:p>
            <a:pPr marL="914400" lvl="1" indent="-317500" rtl="0">
              <a:spcBef>
                <a:spcPts val="0"/>
              </a:spcBef>
              <a:spcAft>
                <a:spcPts val="0"/>
              </a:spcAft>
              <a:buClr>
                <a:srgbClr val="000000"/>
              </a:buClr>
              <a:buSzPts val="1400"/>
              <a:buChar char="○"/>
            </a:pPr>
            <a:r>
              <a:rPr lang="en" dirty="0">
                <a:solidFill>
                  <a:srgbClr val="000000"/>
                </a:solidFill>
              </a:rPr>
              <a:t>Quick release fittings for pots for easier cleaning </a:t>
            </a:r>
            <a:endParaRPr dirty="0">
              <a:solidFill>
                <a:srgbClr val="000000"/>
              </a:solidFill>
            </a:endParaRPr>
          </a:p>
          <a:p>
            <a:pPr marL="914400" lvl="1" indent="-317500" rtl="0">
              <a:spcBef>
                <a:spcPts val="0"/>
              </a:spcBef>
              <a:spcAft>
                <a:spcPts val="0"/>
              </a:spcAft>
              <a:buClr>
                <a:srgbClr val="000000"/>
              </a:buClr>
              <a:buSzPts val="1400"/>
              <a:buChar char="○"/>
            </a:pPr>
            <a:r>
              <a:rPr lang="en" dirty="0">
                <a:solidFill>
                  <a:srgbClr val="000000"/>
                </a:solidFill>
              </a:rPr>
              <a:t>Add agitator in both tanks for uniform temperature distribution</a:t>
            </a:r>
            <a:endParaRPr dirty="0">
              <a:solidFill>
                <a:srgbClr val="000000"/>
              </a:solidFill>
            </a:endParaRPr>
          </a:p>
          <a:p>
            <a:pPr marL="914400" lvl="1" indent="-317500" rtl="0">
              <a:spcBef>
                <a:spcPts val="0"/>
              </a:spcBef>
              <a:spcAft>
                <a:spcPts val="0"/>
              </a:spcAft>
              <a:buClr>
                <a:srgbClr val="000000"/>
              </a:buClr>
              <a:buSzPts val="1400"/>
              <a:buChar char="○"/>
            </a:pPr>
            <a:r>
              <a:rPr lang="en" dirty="0">
                <a:solidFill>
                  <a:srgbClr val="000000"/>
                </a:solidFill>
              </a:rPr>
              <a:t>Sloped bottom tanks for full drainage of </a:t>
            </a:r>
            <a:r>
              <a:rPr lang="en" dirty="0" smtClean="0">
                <a:solidFill>
                  <a:srgbClr val="000000"/>
                </a:solidFill>
              </a:rPr>
              <a:t>liquid</a:t>
            </a:r>
            <a:endParaRPr dirty="0">
              <a:solidFill>
                <a:srgbClr val="000000"/>
              </a:solidFill>
            </a:endParaRPr>
          </a:p>
          <a:p>
            <a:pPr marL="914400" lvl="1" indent="-317500" rtl="0">
              <a:spcBef>
                <a:spcPts val="0"/>
              </a:spcBef>
              <a:spcAft>
                <a:spcPts val="0"/>
              </a:spcAft>
              <a:buClr>
                <a:srgbClr val="000000"/>
              </a:buClr>
              <a:buSzPts val="1400"/>
              <a:buChar char="○"/>
            </a:pPr>
            <a:r>
              <a:rPr lang="en" dirty="0" smtClean="0">
                <a:solidFill>
                  <a:srgbClr val="000000"/>
                </a:solidFill>
              </a:rPr>
              <a:t>Reduction of dead leg in fluid lines   </a:t>
            </a:r>
            <a:endParaRPr dirty="0">
              <a:solidFill>
                <a:srgbClr val="000000"/>
              </a:solidFill>
            </a:endParaRPr>
          </a:p>
          <a:p>
            <a:pPr marL="457200" lvl="0" indent="-342900" rtl="0">
              <a:spcBef>
                <a:spcPts val="0"/>
              </a:spcBef>
              <a:spcAft>
                <a:spcPts val="0"/>
              </a:spcAft>
              <a:buClr>
                <a:srgbClr val="000000"/>
              </a:buClr>
              <a:buSzPts val="1800"/>
              <a:buChar char="●"/>
            </a:pPr>
            <a:r>
              <a:rPr lang="en" dirty="0">
                <a:solidFill>
                  <a:srgbClr val="000000"/>
                </a:solidFill>
              </a:rPr>
              <a:t>Food Safety</a:t>
            </a:r>
            <a:endParaRPr dirty="0">
              <a:solidFill>
                <a:srgbClr val="000000"/>
              </a:solidFill>
            </a:endParaRPr>
          </a:p>
          <a:p>
            <a:pPr marL="914400" lvl="1" indent="-317500" rtl="0">
              <a:spcBef>
                <a:spcPts val="0"/>
              </a:spcBef>
              <a:spcAft>
                <a:spcPts val="0"/>
              </a:spcAft>
              <a:buClr>
                <a:srgbClr val="000000"/>
              </a:buClr>
              <a:buSzPts val="1400"/>
              <a:buChar char="○"/>
            </a:pPr>
            <a:r>
              <a:rPr lang="en" dirty="0">
                <a:solidFill>
                  <a:srgbClr val="000000"/>
                </a:solidFill>
              </a:rPr>
              <a:t>Food safe welds </a:t>
            </a:r>
            <a:r>
              <a:rPr lang="en" dirty="0" smtClean="0">
                <a:solidFill>
                  <a:srgbClr val="000000"/>
                </a:solidFill>
              </a:rPr>
              <a:t>and fittings in </a:t>
            </a:r>
            <a:r>
              <a:rPr lang="en" dirty="0">
                <a:solidFill>
                  <a:srgbClr val="000000"/>
                </a:solidFill>
              </a:rPr>
              <a:t>all necessary areas to be safely used in homebrewing applications</a:t>
            </a:r>
            <a:endParaRPr dirty="0">
              <a:solidFill>
                <a:srgbClr val="000000"/>
              </a:solidFill>
            </a:endParaRPr>
          </a:p>
          <a:p>
            <a:pPr marL="457200" lvl="0" indent="-342900" rtl="0">
              <a:spcBef>
                <a:spcPts val="0"/>
              </a:spcBef>
              <a:spcAft>
                <a:spcPts val="0"/>
              </a:spcAft>
              <a:buClr>
                <a:srgbClr val="000000"/>
              </a:buClr>
              <a:buSzPts val="1800"/>
              <a:buChar char="●"/>
            </a:pPr>
            <a:r>
              <a:rPr lang="en" dirty="0">
                <a:solidFill>
                  <a:srgbClr val="000000"/>
                </a:solidFill>
              </a:rPr>
              <a:t>Electrical and Controls</a:t>
            </a:r>
            <a:endParaRPr dirty="0">
              <a:solidFill>
                <a:srgbClr val="000000"/>
              </a:solidFill>
            </a:endParaRPr>
          </a:p>
          <a:p>
            <a:pPr marL="914400" lvl="1" indent="-317500" rtl="0">
              <a:spcBef>
                <a:spcPts val="0"/>
              </a:spcBef>
              <a:spcAft>
                <a:spcPts val="0"/>
              </a:spcAft>
              <a:buClr>
                <a:srgbClr val="000000"/>
              </a:buClr>
              <a:buSzPts val="1400"/>
              <a:buChar char="○"/>
            </a:pPr>
            <a:r>
              <a:rPr lang="en" dirty="0">
                <a:solidFill>
                  <a:srgbClr val="000000"/>
                </a:solidFill>
              </a:rPr>
              <a:t>Compact 8 channel relay board</a:t>
            </a:r>
            <a:endParaRPr dirty="0">
              <a:solidFill>
                <a:srgbClr val="000000"/>
              </a:solidFill>
            </a:endParaRPr>
          </a:p>
          <a:p>
            <a:pPr marL="914400" lvl="1" indent="-317500" rtl="0">
              <a:spcBef>
                <a:spcPts val="0"/>
              </a:spcBef>
              <a:spcAft>
                <a:spcPts val="0"/>
              </a:spcAft>
              <a:buClr>
                <a:srgbClr val="000000"/>
              </a:buClr>
              <a:buSzPts val="1400"/>
              <a:buChar char="○"/>
            </a:pPr>
            <a:r>
              <a:rPr lang="en" dirty="0">
                <a:solidFill>
                  <a:srgbClr val="000000"/>
                </a:solidFill>
              </a:rPr>
              <a:t>Level sensors in tanks for pump timing</a:t>
            </a:r>
            <a:endParaRPr dirty="0">
              <a:solidFill>
                <a:srgbClr val="000000"/>
              </a:solidFill>
            </a:endParaRPr>
          </a:p>
          <a:p>
            <a:pPr marL="914400" lvl="1" indent="-317500" rtl="0">
              <a:spcBef>
                <a:spcPts val="0"/>
              </a:spcBef>
              <a:spcAft>
                <a:spcPts val="0"/>
              </a:spcAft>
              <a:buClr>
                <a:srgbClr val="000000"/>
              </a:buClr>
              <a:buSzPts val="1400"/>
              <a:buChar char="○"/>
            </a:pPr>
            <a:r>
              <a:rPr lang="en" dirty="0" smtClean="0">
                <a:solidFill>
                  <a:srgbClr val="000000"/>
                </a:solidFill>
              </a:rPr>
              <a:t>Higher quality  thermocouples</a:t>
            </a:r>
            <a:endParaRPr dirty="0">
              <a:solidFill>
                <a:srgbClr val="000000"/>
              </a:solidFill>
            </a:endParaRPr>
          </a:p>
          <a:p>
            <a:pPr marL="457200" lvl="0" indent="0">
              <a:spcBef>
                <a:spcPts val="1600"/>
              </a:spcBef>
              <a:spcAft>
                <a:spcPts val="1600"/>
              </a:spcAft>
              <a:buNone/>
            </a:pPr>
            <a:endParaRPr dirty="0">
              <a:solidFill>
                <a:srgbClr val="000000"/>
              </a:solidFill>
            </a:endParaRPr>
          </a:p>
        </p:txBody>
      </p:sp>
      <p:pic>
        <p:nvPicPr>
          <p:cNvPr id="334" name="Shape 334"/>
          <p:cNvPicPr preferRelativeResize="0"/>
          <p:nvPr/>
        </p:nvPicPr>
        <p:blipFill>
          <a:blip r:embed="rId3">
            <a:alphaModFix/>
          </a:blip>
          <a:stretch>
            <a:fillRect/>
          </a:stretch>
        </p:blipFill>
        <p:spPr>
          <a:xfrm>
            <a:off x="8093550" y="0"/>
            <a:ext cx="1050449" cy="1125800"/>
          </a:xfrm>
          <a:prstGeom prst="rect">
            <a:avLst/>
          </a:prstGeom>
          <a:noFill/>
          <a:ln>
            <a:noFill/>
          </a:ln>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39" name="Shape 339"/>
          <p:cNvSpPr txBox="1">
            <a:spLocks noGrp="1"/>
          </p:cNvSpPr>
          <p:nvPr>
            <p:ph type="title"/>
          </p:nvPr>
        </p:nvSpPr>
        <p:spPr>
          <a:xfrm>
            <a:off x="239975" y="123215"/>
            <a:ext cx="8520600" cy="831300"/>
          </a:xfrm>
          <a:prstGeom prst="rect">
            <a:avLst/>
          </a:prstGeom>
        </p:spPr>
        <p:txBody>
          <a:bodyPr spcFirstLastPara="1" wrap="square" lIns="91425" tIns="91425" rIns="91425" bIns="91425" anchor="b" anchorCtr="0">
            <a:noAutofit/>
          </a:bodyPr>
          <a:lstStyle/>
          <a:p>
            <a:pPr marL="0" lvl="0" indent="0" algn="ctr">
              <a:spcBef>
                <a:spcPts val="0"/>
              </a:spcBef>
              <a:spcAft>
                <a:spcPts val="0"/>
              </a:spcAft>
              <a:buNone/>
            </a:pPr>
            <a:r>
              <a:rPr lang="en" sz="3600"/>
              <a:t>Any Questions?</a:t>
            </a:r>
            <a:endParaRPr sz="3600"/>
          </a:p>
        </p:txBody>
      </p:sp>
      <p:pic>
        <p:nvPicPr>
          <p:cNvPr id="340" name="Shape 340"/>
          <p:cNvPicPr preferRelativeResize="0"/>
          <p:nvPr/>
        </p:nvPicPr>
        <p:blipFill>
          <a:blip r:embed="rId3">
            <a:alphaModFix/>
          </a:blip>
          <a:stretch>
            <a:fillRect/>
          </a:stretch>
        </p:blipFill>
        <p:spPr>
          <a:xfrm>
            <a:off x="8093550" y="0"/>
            <a:ext cx="1050449" cy="1125800"/>
          </a:xfrm>
          <a:prstGeom prst="rect">
            <a:avLst/>
          </a:prstGeom>
          <a:noFill/>
          <a:ln>
            <a:noFill/>
          </a:ln>
        </p:spPr>
      </p:pic>
      <p:pic>
        <p:nvPicPr>
          <p:cNvPr id="341" name="Shape 341"/>
          <p:cNvPicPr preferRelativeResize="0"/>
          <p:nvPr/>
        </p:nvPicPr>
        <p:blipFill>
          <a:blip r:embed="rId4">
            <a:alphaModFix/>
          </a:blip>
          <a:stretch>
            <a:fillRect/>
          </a:stretch>
        </p:blipFill>
        <p:spPr>
          <a:xfrm>
            <a:off x="1860638" y="888775"/>
            <a:ext cx="5422723" cy="3838702"/>
          </a:xfrm>
          <a:prstGeom prst="rect">
            <a:avLst/>
          </a:prstGeom>
          <a:noFill/>
          <a:ln>
            <a:noFill/>
          </a:ln>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pic>
        <p:nvPicPr>
          <p:cNvPr id="76" name="Shape 76"/>
          <p:cNvPicPr preferRelativeResize="0"/>
          <p:nvPr/>
        </p:nvPicPr>
        <p:blipFill>
          <a:blip r:embed="rId3">
            <a:alphaModFix/>
          </a:blip>
          <a:stretch>
            <a:fillRect/>
          </a:stretch>
        </p:blipFill>
        <p:spPr>
          <a:xfrm>
            <a:off x="7932575" y="212650"/>
            <a:ext cx="1050449" cy="1125800"/>
          </a:xfrm>
          <a:prstGeom prst="rect">
            <a:avLst/>
          </a:prstGeom>
          <a:noFill/>
          <a:ln>
            <a:noFill/>
          </a:ln>
        </p:spPr>
      </p:pic>
      <p:sp>
        <p:nvSpPr>
          <p:cNvPr id="77" name="Shape 77"/>
          <p:cNvSpPr txBox="1">
            <a:spLocks noGrp="1"/>
          </p:cNvSpPr>
          <p:nvPr>
            <p:ph type="title"/>
          </p:nvPr>
        </p:nvSpPr>
        <p:spPr>
          <a:xfrm>
            <a:off x="311700" y="579775"/>
            <a:ext cx="8520600" cy="5727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a:highlight>
                  <a:srgbClr val="FFFFFF"/>
                </a:highlight>
              </a:rPr>
              <a:t>Project Statement</a:t>
            </a:r>
            <a:endParaRPr>
              <a:highlight>
                <a:srgbClr val="FFFFFF"/>
              </a:highlight>
            </a:endParaRPr>
          </a:p>
        </p:txBody>
      </p:sp>
      <p:sp>
        <p:nvSpPr>
          <p:cNvPr id="78" name="Shape 78"/>
          <p:cNvSpPr txBox="1">
            <a:spLocks noGrp="1"/>
          </p:cNvSpPr>
          <p:nvPr>
            <p:ph type="body" idx="1"/>
          </p:nvPr>
        </p:nvSpPr>
        <p:spPr>
          <a:xfrm>
            <a:off x="311700" y="1514700"/>
            <a:ext cx="8520600" cy="13368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Clr>
                <a:schemeClr val="dk1"/>
              </a:buClr>
              <a:buSzPts val="1100"/>
              <a:buFont typeface="Arial"/>
              <a:buNone/>
            </a:pPr>
            <a:r>
              <a:rPr lang="en"/>
              <a:t>To design and fabricate a user-friendly, cost effective proof of concept that accomplishes all actions required for an automated home brewing system, including regulating liquid temperature and moving liquid between containers</a:t>
            </a:r>
            <a:r>
              <a:rPr lang="en">
                <a:solidFill>
                  <a:srgbClr val="000000"/>
                </a:solidFill>
              </a:rPr>
              <a:t>.</a:t>
            </a:r>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Shape 83"/>
          <p:cNvSpPr txBox="1">
            <a:spLocks noGrp="1"/>
          </p:cNvSpPr>
          <p:nvPr>
            <p:ph type="body" idx="1"/>
          </p:nvPr>
        </p:nvSpPr>
        <p:spPr>
          <a:xfrm>
            <a:off x="311700" y="753900"/>
            <a:ext cx="8520600" cy="3354000"/>
          </a:xfrm>
          <a:prstGeom prst="rect">
            <a:avLst/>
          </a:prstGeom>
        </p:spPr>
        <p:txBody>
          <a:bodyPr spcFirstLastPara="1" wrap="square" lIns="91425" tIns="91425" rIns="91425" bIns="91425" anchor="t" anchorCtr="0">
            <a:noAutofit/>
          </a:bodyPr>
          <a:lstStyle/>
          <a:p>
            <a:pPr marL="0" lvl="0" indent="0" rtl="0">
              <a:lnSpc>
                <a:spcPct val="100000"/>
              </a:lnSpc>
              <a:spcBef>
                <a:spcPts val="0"/>
              </a:spcBef>
              <a:spcAft>
                <a:spcPts val="0"/>
              </a:spcAft>
              <a:buNone/>
            </a:pPr>
            <a:endParaRPr b="1" dirty="0">
              <a:solidFill>
                <a:srgbClr val="000000"/>
              </a:solidFill>
            </a:endParaRPr>
          </a:p>
          <a:p>
            <a:pPr marL="457200" marR="0" lvl="0" indent="-342900" algn="l" rtl="0">
              <a:lnSpc>
                <a:spcPct val="100000"/>
              </a:lnSpc>
              <a:spcBef>
                <a:spcPts val="0"/>
              </a:spcBef>
              <a:spcAft>
                <a:spcPts val="0"/>
              </a:spcAft>
              <a:buClr>
                <a:srgbClr val="000000"/>
              </a:buClr>
              <a:buSzPts val="1800"/>
              <a:buFont typeface="Open Sans"/>
              <a:buChar char="●"/>
            </a:pPr>
            <a:r>
              <a:rPr lang="en" dirty="0">
                <a:solidFill>
                  <a:srgbClr val="000000"/>
                </a:solidFill>
              </a:rPr>
              <a:t>Regulate Temperature at two stages (boiling and steeping)</a:t>
            </a:r>
            <a:endParaRPr dirty="0">
              <a:solidFill>
                <a:srgbClr val="000000"/>
              </a:solidFill>
            </a:endParaRPr>
          </a:p>
          <a:p>
            <a:pPr marL="457200" marR="0" lvl="0" indent="-342900" algn="l" rtl="0">
              <a:lnSpc>
                <a:spcPct val="100000"/>
              </a:lnSpc>
              <a:spcBef>
                <a:spcPts val="0"/>
              </a:spcBef>
              <a:spcAft>
                <a:spcPts val="0"/>
              </a:spcAft>
              <a:buClr>
                <a:srgbClr val="000000"/>
              </a:buClr>
              <a:buSzPts val="1800"/>
              <a:buFont typeface="Open Sans"/>
              <a:buChar char="●"/>
            </a:pPr>
            <a:r>
              <a:rPr lang="en" dirty="0">
                <a:solidFill>
                  <a:srgbClr val="000000"/>
                </a:solidFill>
              </a:rPr>
              <a:t>Move liquid between containers based on temperature feedback</a:t>
            </a:r>
            <a:endParaRPr dirty="0">
              <a:solidFill>
                <a:srgbClr val="000000"/>
              </a:solidFill>
            </a:endParaRPr>
          </a:p>
          <a:p>
            <a:pPr marL="457200" marR="0" lvl="0" indent="-342900" algn="l" rtl="0">
              <a:lnSpc>
                <a:spcPct val="100000"/>
              </a:lnSpc>
              <a:spcBef>
                <a:spcPts val="0"/>
              </a:spcBef>
              <a:spcAft>
                <a:spcPts val="0"/>
              </a:spcAft>
              <a:buClr>
                <a:srgbClr val="000000"/>
              </a:buClr>
              <a:buSzPts val="1800"/>
              <a:buFont typeface="Open Sans"/>
              <a:buChar char="●"/>
            </a:pPr>
            <a:r>
              <a:rPr lang="en" dirty="0">
                <a:solidFill>
                  <a:srgbClr val="000000"/>
                </a:solidFill>
              </a:rPr>
              <a:t>Cool liquid from boil to below 80°F</a:t>
            </a:r>
            <a:endParaRPr dirty="0">
              <a:solidFill>
                <a:srgbClr val="000000"/>
              </a:solidFill>
            </a:endParaRPr>
          </a:p>
          <a:p>
            <a:pPr marL="457200" marR="0" lvl="0" indent="-342900" algn="l" rtl="0">
              <a:lnSpc>
                <a:spcPct val="100000"/>
              </a:lnSpc>
              <a:spcBef>
                <a:spcPts val="0"/>
              </a:spcBef>
              <a:spcAft>
                <a:spcPts val="0"/>
              </a:spcAft>
              <a:buClr>
                <a:srgbClr val="000000"/>
              </a:buClr>
              <a:buSzPts val="1800"/>
              <a:buFont typeface="Open Sans"/>
              <a:buChar char="●"/>
            </a:pPr>
            <a:r>
              <a:rPr lang="en" dirty="0">
                <a:solidFill>
                  <a:srgbClr val="000000"/>
                </a:solidFill>
              </a:rPr>
              <a:t>Produce a user-friendly HMI</a:t>
            </a:r>
            <a:endParaRPr dirty="0">
              <a:solidFill>
                <a:srgbClr val="000000"/>
              </a:solidFill>
            </a:endParaRPr>
          </a:p>
          <a:p>
            <a:pPr marL="457200" marR="0" lvl="0" indent="-342900" algn="l" rtl="0">
              <a:lnSpc>
                <a:spcPct val="100000"/>
              </a:lnSpc>
              <a:spcBef>
                <a:spcPts val="0"/>
              </a:spcBef>
              <a:spcAft>
                <a:spcPts val="0"/>
              </a:spcAft>
              <a:buClr>
                <a:srgbClr val="000000"/>
              </a:buClr>
              <a:buSzPts val="1800"/>
              <a:buFont typeface="Open Sans"/>
              <a:buChar char="●"/>
            </a:pPr>
            <a:r>
              <a:rPr lang="en" dirty="0">
                <a:solidFill>
                  <a:srgbClr val="000000"/>
                </a:solidFill>
              </a:rPr>
              <a:t>Design a system with minimum set-up and clean-up times</a:t>
            </a:r>
            <a:endParaRPr dirty="0">
              <a:solidFill>
                <a:srgbClr val="000000"/>
              </a:solidFill>
            </a:endParaRPr>
          </a:p>
          <a:p>
            <a:pPr marL="457200" marR="0" lvl="0" indent="-342900" algn="l" rtl="0">
              <a:lnSpc>
                <a:spcPct val="100000"/>
              </a:lnSpc>
              <a:spcBef>
                <a:spcPts val="0"/>
              </a:spcBef>
              <a:spcAft>
                <a:spcPts val="0"/>
              </a:spcAft>
              <a:buClr>
                <a:srgbClr val="000000"/>
              </a:buClr>
              <a:buSzPts val="1800"/>
              <a:buFont typeface="Open Sans"/>
              <a:buChar char="●"/>
            </a:pPr>
            <a:r>
              <a:rPr lang="en" dirty="0">
                <a:solidFill>
                  <a:srgbClr val="000000"/>
                </a:solidFill>
              </a:rPr>
              <a:t>Run a to-scale process (~9 minutes) with water for demonstration purposes</a:t>
            </a:r>
            <a:endParaRPr dirty="0">
              <a:solidFill>
                <a:srgbClr val="000000"/>
              </a:solidFill>
            </a:endParaRPr>
          </a:p>
          <a:p>
            <a:pPr marL="0" marR="0" lvl="0" indent="0" algn="l" rtl="0">
              <a:lnSpc>
                <a:spcPct val="100000"/>
              </a:lnSpc>
              <a:spcBef>
                <a:spcPts val="0"/>
              </a:spcBef>
              <a:spcAft>
                <a:spcPts val="0"/>
              </a:spcAft>
              <a:buNone/>
            </a:pPr>
            <a:endParaRPr dirty="0">
              <a:solidFill>
                <a:srgbClr val="000000"/>
              </a:solidFill>
            </a:endParaRPr>
          </a:p>
          <a:p>
            <a:pPr marL="0" marR="0" lvl="0" indent="0" algn="l" rtl="0">
              <a:lnSpc>
                <a:spcPct val="100000"/>
              </a:lnSpc>
              <a:spcBef>
                <a:spcPts val="0"/>
              </a:spcBef>
              <a:spcAft>
                <a:spcPts val="0"/>
              </a:spcAft>
              <a:buNone/>
            </a:pPr>
            <a:r>
              <a:rPr lang="en" i="1" dirty="0">
                <a:solidFill>
                  <a:srgbClr val="000000"/>
                </a:solidFill>
              </a:rPr>
              <a:t>** Detailed ingredients for a real brew process are not being included; only water is being heated, cooled, and circulated. </a:t>
            </a:r>
            <a:endParaRPr i="1" dirty="0">
              <a:solidFill>
                <a:srgbClr val="000000"/>
              </a:solidFill>
            </a:endParaRPr>
          </a:p>
          <a:p>
            <a:pPr marL="0" lvl="0" indent="0">
              <a:spcBef>
                <a:spcPts val="0"/>
              </a:spcBef>
              <a:spcAft>
                <a:spcPts val="1600"/>
              </a:spcAft>
              <a:buNone/>
            </a:pPr>
            <a:endParaRPr dirty="0"/>
          </a:p>
        </p:txBody>
      </p:sp>
      <p:sp>
        <p:nvSpPr>
          <p:cNvPr id="84" name="Shape 84"/>
          <p:cNvSpPr txBox="1">
            <a:spLocks noGrp="1"/>
          </p:cNvSpPr>
          <p:nvPr>
            <p:ph type="title"/>
          </p:nvPr>
        </p:nvSpPr>
        <p:spPr>
          <a:xfrm>
            <a:off x="311700" y="474900"/>
            <a:ext cx="7072200" cy="5580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dirty="0"/>
              <a:t>Objectives</a:t>
            </a:r>
            <a:endParaRPr dirty="0"/>
          </a:p>
        </p:txBody>
      </p:sp>
      <p:pic>
        <p:nvPicPr>
          <p:cNvPr id="85" name="Shape 85"/>
          <p:cNvPicPr preferRelativeResize="0"/>
          <p:nvPr/>
        </p:nvPicPr>
        <p:blipFill>
          <a:blip r:embed="rId3">
            <a:alphaModFix/>
          </a:blip>
          <a:stretch>
            <a:fillRect/>
          </a:stretch>
        </p:blipFill>
        <p:spPr>
          <a:xfrm>
            <a:off x="7932575" y="212650"/>
            <a:ext cx="1050449" cy="1125800"/>
          </a:xfrm>
          <a:prstGeom prst="rect">
            <a:avLst/>
          </a:prstGeom>
          <a:noFill/>
          <a:ln>
            <a:noFill/>
          </a:ln>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Shape 90"/>
          <p:cNvSpPr txBox="1">
            <a:spLocks noGrp="1"/>
          </p:cNvSpPr>
          <p:nvPr>
            <p:ph type="title"/>
          </p:nvPr>
        </p:nvSpPr>
        <p:spPr>
          <a:xfrm>
            <a:off x="311700" y="393925"/>
            <a:ext cx="8520600" cy="8313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a:highlight>
                  <a:srgbClr val="FFFFFF"/>
                </a:highlight>
              </a:rPr>
              <a:t>Project Motivations</a:t>
            </a:r>
            <a:endParaRPr>
              <a:highlight>
                <a:srgbClr val="FFFFFF"/>
              </a:highlight>
            </a:endParaRPr>
          </a:p>
        </p:txBody>
      </p:sp>
      <p:sp>
        <p:nvSpPr>
          <p:cNvPr id="91" name="Shape 91"/>
          <p:cNvSpPr txBox="1">
            <a:spLocks noGrp="1"/>
          </p:cNvSpPr>
          <p:nvPr>
            <p:ph type="body" idx="1"/>
          </p:nvPr>
        </p:nvSpPr>
        <p:spPr>
          <a:xfrm>
            <a:off x="311700" y="1225225"/>
            <a:ext cx="8520600" cy="3354000"/>
          </a:xfrm>
          <a:prstGeom prst="rect">
            <a:avLst/>
          </a:prstGeom>
        </p:spPr>
        <p:txBody>
          <a:bodyPr spcFirstLastPara="1" wrap="square" lIns="91425" tIns="91425" rIns="91425" bIns="91425" anchor="t" anchorCtr="0">
            <a:noAutofit/>
          </a:bodyPr>
          <a:lstStyle/>
          <a:p>
            <a:pPr marL="0" lvl="0" indent="0" rtl="0">
              <a:lnSpc>
                <a:spcPct val="100000"/>
              </a:lnSpc>
              <a:spcBef>
                <a:spcPts val="0"/>
              </a:spcBef>
              <a:spcAft>
                <a:spcPts val="0"/>
              </a:spcAft>
              <a:buNone/>
            </a:pPr>
            <a:r>
              <a:rPr lang="en"/>
              <a:t>There is a need:</a:t>
            </a:r>
            <a:endParaRPr/>
          </a:p>
          <a:p>
            <a:pPr marL="457200" lvl="0" indent="-342900" rtl="0">
              <a:lnSpc>
                <a:spcPct val="100000"/>
              </a:lnSpc>
              <a:spcBef>
                <a:spcPts val="0"/>
              </a:spcBef>
              <a:spcAft>
                <a:spcPts val="0"/>
              </a:spcAft>
              <a:buSzPts val="1800"/>
              <a:buChar char="●"/>
            </a:pPr>
            <a:r>
              <a:rPr lang="en"/>
              <a:t>for a cost effective automated home brewing system. </a:t>
            </a:r>
            <a:endParaRPr/>
          </a:p>
          <a:p>
            <a:pPr marL="457200" lvl="0" indent="-342900" rtl="0">
              <a:lnSpc>
                <a:spcPct val="100000"/>
              </a:lnSpc>
              <a:spcBef>
                <a:spcPts val="0"/>
              </a:spcBef>
              <a:spcAft>
                <a:spcPts val="0"/>
              </a:spcAft>
              <a:buSzPts val="1800"/>
              <a:buChar char="●"/>
            </a:pPr>
            <a:r>
              <a:rPr lang="en"/>
              <a:t>for an automated home brewing system with simplified user inputs. Thus, opening homebrewing to consumers with little knowledge of the process. </a:t>
            </a:r>
            <a:endParaRPr/>
          </a:p>
          <a:p>
            <a:pPr marL="457200" lvl="0" indent="-342900" rtl="0">
              <a:lnSpc>
                <a:spcPct val="100000"/>
              </a:lnSpc>
              <a:spcBef>
                <a:spcPts val="0"/>
              </a:spcBef>
              <a:spcAft>
                <a:spcPts val="0"/>
              </a:spcAft>
              <a:buSzPts val="1800"/>
              <a:buChar char="●"/>
            </a:pPr>
            <a:r>
              <a:rPr lang="en"/>
              <a:t>for an entry level automated home brewing system.  </a:t>
            </a:r>
            <a:endParaRPr/>
          </a:p>
          <a:p>
            <a:pPr marL="457200" lvl="0" indent="-342900" rtl="0">
              <a:lnSpc>
                <a:spcPct val="100000"/>
              </a:lnSpc>
              <a:spcBef>
                <a:spcPts val="0"/>
              </a:spcBef>
              <a:spcAft>
                <a:spcPts val="0"/>
              </a:spcAft>
              <a:buSzPts val="1800"/>
              <a:buChar char="●"/>
            </a:pPr>
            <a:r>
              <a:rPr lang="en"/>
              <a:t>to reduce the user input time for the home brewing process. </a:t>
            </a:r>
            <a:endParaRPr/>
          </a:p>
          <a:p>
            <a:pPr marL="457200" lvl="0" indent="-342900" rtl="0">
              <a:lnSpc>
                <a:spcPct val="100000"/>
              </a:lnSpc>
              <a:spcBef>
                <a:spcPts val="0"/>
              </a:spcBef>
              <a:spcAft>
                <a:spcPts val="0"/>
              </a:spcAft>
              <a:buSzPts val="1800"/>
              <a:buChar char="●"/>
            </a:pPr>
            <a:r>
              <a:rPr lang="en"/>
              <a:t>to reduce the risk of user error.  </a:t>
            </a:r>
            <a:endParaRPr/>
          </a:p>
          <a:p>
            <a:pPr marL="457200" lvl="0" indent="-342900" rtl="0">
              <a:lnSpc>
                <a:spcPct val="100000"/>
              </a:lnSpc>
              <a:spcBef>
                <a:spcPts val="0"/>
              </a:spcBef>
              <a:spcAft>
                <a:spcPts val="0"/>
              </a:spcAft>
              <a:buSzPts val="1800"/>
              <a:buFont typeface="Times New Roman"/>
              <a:buChar char="●"/>
            </a:pPr>
            <a:r>
              <a:rPr lang="en"/>
              <a:t>to increase the degree of repeatability in the process.</a:t>
            </a:r>
            <a:r>
              <a:rPr lang="en">
                <a:latin typeface="Times New Roman"/>
                <a:ea typeface="Times New Roman"/>
                <a:cs typeface="Times New Roman"/>
                <a:sym typeface="Times New Roman"/>
              </a:rPr>
              <a:t> </a:t>
            </a:r>
            <a:endParaRPr>
              <a:solidFill>
                <a:srgbClr val="000000"/>
              </a:solidFill>
            </a:endParaRPr>
          </a:p>
        </p:txBody>
      </p:sp>
      <p:pic>
        <p:nvPicPr>
          <p:cNvPr id="92" name="Shape 92"/>
          <p:cNvPicPr preferRelativeResize="0"/>
          <p:nvPr/>
        </p:nvPicPr>
        <p:blipFill>
          <a:blip r:embed="rId3">
            <a:alphaModFix/>
          </a:blip>
          <a:stretch>
            <a:fillRect/>
          </a:stretch>
        </p:blipFill>
        <p:spPr>
          <a:xfrm>
            <a:off x="7932575" y="212650"/>
            <a:ext cx="1050449" cy="1125800"/>
          </a:xfrm>
          <a:prstGeom prst="rect">
            <a:avLst/>
          </a:prstGeom>
          <a:noFill/>
          <a:ln>
            <a:noFill/>
          </a:ln>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Shape 97"/>
          <p:cNvSpPr txBox="1">
            <a:spLocks noGrp="1"/>
          </p:cNvSpPr>
          <p:nvPr>
            <p:ph type="title"/>
          </p:nvPr>
        </p:nvSpPr>
        <p:spPr>
          <a:xfrm>
            <a:off x="375725" y="147250"/>
            <a:ext cx="8520600" cy="8313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dirty="0"/>
              <a:t>Home Brewing Background</a:t>
            </a:r>
            <a:endParaRPr dirty="0"/>
          </a:p>
        </p:txBody>
      </p:sp>
      <p:sp>
        <p:nvSpPr>
          <p:cNvPr id="98" name="Shape 98"/>
          <p:cNvSpPr txBox="1">
            <a:spLocks noGrp="1"/>
          </p:cNvSpPr>
          <p:nvPr>
            <p:ph type="body" idx="1"/>
          </p:nvPr>
        </p:nvSpPr>
        <p:spPr>
          <a:xfrm>
            <a:off x="375725" y="1043825"/>
            <a:ext cx="8520600" cy="3354000"/>
          </a:xfrm>
          <a:prstGeom prst="rect">
            <a:avLst/>
          </a:prstGeom>
        </p:spPr>
        <p:txBody>
          <a:bodyPr spcFirstLastPara="1" wrap="square" lIns="91425" tIns="91425" rIns="91425" bIns="91425" anchor="t" anchorCtr="0">
            <a:noAutofit/>
          </a:bodyPr>
          <a:lstStyle/>
          <a:p>
            <a:pPr marL="457200" marR="0" lvl="0" indent="-342900" algn="l" rtl="0">
              <a:lnSpc>
                <a:spcPct val="100000"/>
              </a:lnSpc>
              <a:spcBef>
                <a:spcPts val="0"/>
              </a:spcBef>
              <a:spcAft>
                <a:spcPts val="0"/>
              </a:spcAft>
              <a:buClr>
                <a:srgbClr val="000000"/>
              </a:buClr>
              <a:buSzPts val="1800"/>
              <a:buFont typeface="Open Sans"/>
              <a:buChar char="●"/>
            </a:pPr>
            <a:r>
              <a:rPr lang="en">
                <a:solidFill>
                  <a:srgbClr val="000000"/>
                </a:solidFill>
              </a:rPr>
              <a:t>The homebrewing market contains a variety of products to satisfy a wide spectrum of beer enthusiasts. </a:t>
            </a:r>
            <a:endParaRPr>
              <a:solidFill>
                <a:srgbClr val="000000"/>
              </a:solidFill>
            </a:endParaRPr>
          </a:p>
          <a:p>
            <a:pPr marL="457200" marR="0" lvl="0" indent="-342900" algn="l" rtl="0">
              <a:lnSpc>
                <a:spcPct val="100000"/>
              </a:lnSpc>
              <a:spcBef>
                <a:spcPts val="0"/>
              </a:spcBef>
              <a:spcAft>
                <a:spcPts val="0"/>
              </a:spcAft>
              <a:buClr>
                <a:srgbClr val="000000"/>
              </a:buClr>
              <a:buSzPts val="1800"/>
              <a:buFont typeface="Open Sans"/>
              <a:buChar char="●"/>
            </a:pPr>
            <a:r>
              <a:rPr lang="en">
                <a:solidFill>
                  <a:srgbClr val="000000"/>
                </a:solidFill>
              </a:rPr>
              <a:t>The homebrewing of beer has existed since the beverage was invented. Now a surge in interest for consumer homebrewing has risen due to the popularity of craft brews as well as the existence of ideas like crowdfunding. </a:t>
            </a:r>
            <a:endParaRPr>
              <a:solidFill>
                <a:srgbClr val="000000"/>
              </a:solidFill>
            </a:endParaRPr>
          </a:p>
          <a:p>
            <a:pPr marL="457200" marR="0" lvl="0" indent="-342900" algn="l" rtl="0">
              <a:lnSpc>
                <a:spcPct val="100000"/>
              </a:lnSpc>
              <a:spcBef>
                <a:spcPts val="0"/>
              </a:spcBef>
              <a:spcAft>
                <a:spcPts val="0"/>
              </a:spcAft>
              <a:buClr>
                <a:srgbClr val="000000"/>
              </a:buClr>
              <a:buSzPts val="1800"/>
              <a:buFont typeface="Open Sans"/>
              <a:buChar char="●"/>
            </a:pPr>
            <a:r>
              <a:rPr lang="en">
                <a:solidFill>
                  <a:srgbClr val="000000"/>
                </a:solidFill>
              </a:rPr>
              <a:t>As with the greater beer market , there exists a variety of consumers interested in homebrewing. Consumers vary from D.I.Y. hobbyists to product-oriented casual brewers seeking simple, turnkey operation devices. </a:t>
            </a:r>
            <a:endParaRPr/>
          </a:p>
        </p:txBody>
      </p:sp>
      <p:pic>
        <p:nvPicPr>
          <p:cNvPr id="99" name="Shape 99"/>
          <p:cNvPicPr preferRelativeResize="0"/>
          <p:nvPr/>
        </p:nvPicPr>
        <p:blipFill rotWithShape="1">
          <a:blip r:embed="rId3">
            <a:alphaModFix/>
          </a:blip>
          <a:srcRect l="3684" t="3035" r="3961"/>
          <a:stretch/>
        </p:blipFill>
        <p:spPr>
          <a:xfrm>
            <a:off x="4876725" y="3708074"/>
            <a:ext cx="4267275" cy="1336950"/>
          </a:xfrm>
          <a:prstGeom prst="rect">
            <a:avLst/>
          </a:prstGeom>
          <a:noFill/>
          <a:ln>
            <a:noFill/>
          </a:ln>
        </p:spPr>
      </p:pic>
      <p:pic>
        <p:nvPicPr>
          <p:cNvPr id="100" name="Shape 100"/>
          <p:cNvPicPr preferRelativeResize="0"/>
          <p:nvPr/>
        </p:nvPicPr>
        <p:blipFill>
          <a:blip r:embed="rId4">
            <a:alphaModFix/>
          </a:blip>
          <a:stretch>
            <a:fillRect/>
          </a:stretch>
        </p:blipFill>
        <p:spPr>
          <a:xfrm>
            <a:off x="8093550" y="0"/>
            <a:ext cx="1050449" cy="1125800"/>
          </a:xfrm>
          <a:prstGeom prst="rect">
            <a:avLst/>
          </a:prstGeom>
          <a:noFill/>
          <a:ln>
            <a:noFill/>
          </a:ln>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pic>
        <p:nvPicPr>
          <p:cNvPr id="105" name="Shape 105"/>
          <p:cNvPicPr preferRelativeResize="0"/>
          <p:nvPr/>
        </p:nvPicPr>
        <p:blipFill>
          <a:blip r:embed="rId3">
            <a:alphaModFix/>
          </a:blip>
          <a:stretch>
            <a:fillRect/>
          </a:stretch>
        </p:blipFill>
        <p:spPr>
          <a:xfrm>
            <a:off x="1090750" y="517975"/>
            <a:ext cx="7931550" cy="4461500"/>
          </a:xfrm>
          <a:prstGeom prst="rect">
            <a:avLst/>
          </a:prstGeom>
          <a:noFill/>
          <a:ln>
            <a:noFill/>
          </a:ln>
        </p:spPr>
      </p:pic>
      <p:sp>
        <p:nvSpPr>
          <p:cNvPr id="106" name="Shape 106"/>
          <p:cNvSpPr txBox="1">
            <a:spLocks noGrp="1"/>
          </p:cNvSpPr>
          <p:nvPr>
            <p:ph type="title"/>
          </p:nvPr>
        </p:nvSpPr>
        <p:spPr>
          <a:xfrm>
            <a:off x="1146300" y="0"/>
            <a:ext cx="6851400" cy="676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Homebrewing Process Flow </a:t>
            </a:r>
            <a:endParaRPr/>
          </a:p>
        </p:txBody>
      </p:sp>
      <p:pic>
        <p:nvPicPr>
          <p:cNvPr id="107" name="Shape 107"/>
          <p:cNvPicPr preferRelativeResize="0"/>
          <p:nvPr/>
        </p:nvPicPr>
        <p:blipFill>
          <a:blip r:embed="rId4">
            <a:alphaModFix/>
          </a:blip>
          <a:stretch>
            <a:fillRect/>
          </a:stretch>
        </p:blipFill>
        <p:spPr>
          <a:xfrm>
            <a:off x="7932575" y="212650"/>
            <a:ext cx="1050449" cy="1125800"/>
          </a:xfrm>
          <a:prstGeom prst="rect">
            <a:avLst/>
          </a:prstGeom>
          <a:noFill/>
          <a:ln>
            <a:noFill/>
          </a:ln>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Shape 112"/>
          <p:cNvSpPr txBox="1">
            <a:spLocks noGrp="1"/>
          </p:cNvSpPr>
          <p:nvPr>
            <p:ph type="title"/>
          </p:nvPr>
        </p:nvSpPr>
        <p:spPr>
          <a:xfrm>
            <a:off x="1870800" y="229800"/>
            <a:ext cx="5402400" cy="572700"/>
          </a:xfrm>
          <a:prstGeom prst="rect">
            <a:avLst/>
          </a:prstGeom>
        </p:spPr>
        <p:txBody>
          <a:bodyPr spcFirstLastPara="1" wrap="square" lIns="91425" tIns="91425" rIns="91425" bIns="91425" anchor="b" anchorCtr="0">
            <a:noAutofit/>
          </a:bodyPr>
          <a:lstStyle/>
          <a:p>
            <a:pPr marL="0" lvl="0" indent="0" algn="ctr">
              <a:spcBef>
                <a:spcPts val="0"/>
              </a:spcBef>
              <a:spcAft>
                <a:spcPts val="0"/>
              </a:spcAft>
              <a:buNone/>
            </a:pPr>
            <a:r>
              <a:rPr lang="en"/>
              <a:t>Proof of Concept Process Flow</a:t>
            </a:r>
            <a:endParaRPr/>
          </a:p>
        </p:txBody>
      </p:sp>
      <p:sp>
        <p:nvSpPr>
          <p:cNvPr id="113" name="Shape 113"/>
          <p:cNvSpPr/>
          <p:nvPr/>
        </p:nvSpPr>
        <p:spPr>
          <a:xfrm>
            <a:off x="3892025" y="1080775"/>
            <a:ext cx="1017900" cy="398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a:spcBef>
                <a:spcPts val="0"/>
              </a:spcBef>
              <a:spcAft>
                <a:spcPts val="0"/>
              </a:spcAft>
              <a:buNone/>
            </a:pPr>
            <a:r>
              <a:rPr lang="en" sz="1200"/>
              <a:t>Fill Tank 1 with water</a:t>
            </a:r>
            <a:endParaRPr sz="1200"/>
          </a:p>
        </p:txBody>
      </p:sp>
      <p:sp>
        <p:nvSpPr>
          <p:cNvPr id="114" name="Shape 114"/>
          <p:cNvSpPr/>
          <p:nvPr/>
        </p:nvSpPr>
        <p:spPr>
          <a:xfrm>
            <a:off x="3892025" y="1783713"/>
            <a:ext cx="1017900" cy="398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Steep</a:t>
            </a:r>
            <a:endParaRPr/>
          </a:p>
        </p:txBody>
      </p:sp>
      <p:sp>
        <p:nvSpPr>
          <p:cNvPr id="115" name="Shape 115"/>
          <p:cNvSpPr/>
          <p:nvPr/>
        </p:nvSpPr>
        <p:spPr>
          <a:xfrm>
            <a:off x="5246750" y="3318025"/>
            <a:ext cx="1121400" cy="398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Recirculate</a:t>
            </a:r>
            <a:endParaRPr/>
          </a:p>
        </p:txBody>
      </p:sp>
      <p:sp>
        <p:nvSpPr>
          <p:cNvPr id="116" name="Shape 116"/>
          <p:cNvSpPr/>
          <p:nvPr/>
        </p:nvSpPr>
        <p:spPr>
          <a:xfrm>
            <a:off x="3897125" y="2610150"/>
            <a:ext cx="1017900" cy="398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Boil</a:t>
            </a:r>
            <a:endParaRPr/>
          </a:p>
        </p:txBody>
      </p:sp>
      <p:sp>
        <p:nvSpPr>
          <p:cNvPr id="117" name="Shape 117"/>
          <p:cNvSpPr/>
          <p:nvPr/>
        </p:nvSpPr>
        <p:spPr>
          <a:xfrm>
            <a:off x="3889475" y="3360363"/>
            <a:ext cx="1017900" cy="398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Cool</a:t>
            </a:r>
            <a:endParaRPr/>
          </a:p>
        </p:txBody>
      </p:sp>
      <p:sp>
        <p:nvSpPr>
          <p:cNvPr id="118" name="Shape 118"/>
          <p:cNvSpPr/>
          <p:nvPr/>
        </p:nvSpPr>
        <p:spPr>
          <a:xfrm>
            <a:off x="3889475" y="4139525"/>
            <a:ext cx="1017900" cy="398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Ferment</a:t>
            </a:r>
            <a:endParaRPr/>
          </a:p>
        </p:txBody>
      </p:sp>
      <p:cxnSp>
        <p:nvCxnSpPr>
          <p:cNvPr id="119" name="Shape 119"/>
          <p:cNvCxnSpPr>
            <a:endCxn id="114" idx="0"/>
          </p:cNvCxnSpPr>
          <p:nvPr/>
        </p:nvCxnSpPr>
        <p:spPr>
          <a:xfrm>
            <a:off x="4395875" y="1478913"/>
            <a:ext cx="5100" cy="304800"/>
          </a:xfrm>
          <a:prstGeom prst="straightConnector1">
            <a:avLst/>
          </a:prstGeom>
          <a:noFill/>
          <a:ln w="9525" cap="flat" cmpd="sng">
            <a:solidFill>
              <a:schemeClr val="dk2"/>
            </a:solidFill>
            <a:prstDash val="solid"/>
            <a:round/>
            <a:headEnd type="none" w="med" len="med"/>
            <a:tailEnd type="triangle" w="med" len="med"/>
          </a:ln>
        </p:spPr>
      </p:cxnSp>
      <p:cxnSp>
        <p:nvCxnSpPr>
          <p:cNvPr id="120" name="Shape 120"/>
          <p:cNvCxnSpPr>
            <a:stCxn id="114" idx="2"/>
            <a:endCxn id="116" idx="0"/>
          </p:cNvCxnSpPr>
          <p:nvPr/>
        </p:nvCxnSpPr>
        <p:spPr>
          <a:xfrm>
            <a:off x="4400975" y="2181813"/>
            <a:ext cx="5100" cy="428400"/>
          </a:xfrm>
          <a:prstGeom prst="straightConnector1">
            <a:avLst/>
          </a:prstGeom>
          <a:noFill/>
          <a:ln w="9525" cap="flat" cmpd="sng">
            <a:solidFill>
              <a:schemeClr val="dk2"/>
            </a:solidFill>
            <a:prstDash val="solid"/>
            <a:round/>
            <a:headEnd type="none" w="med" len="med"/>
            <a:tailEnd type="triangle" w="med" len="med"/>
          </a:ln>
        </p:spPr>
      </p:cxnSp>
      <p:cxnSp>
        <p:nvCxnSpPr>
          <p:cNvPr id="121" name="Shape 121"/>
          <p:cNvCxnSpPr>
            <a:stCxn id="116" idx="2"/>
            <a:endCxn id="117" idx="0"/>
          </p:cNvCxnSpPr>
          <p:nvPr/>
        </p:nvCxnSpPr>
        <p:spPr>
          <a:xfrm flipH="1">
            <a:off x="4398275" y="3008250"/>
            <a:ext cx="7800" cy="352200"/>
          </a:xfrm>
          <a:prstGeom prst="straightConnector1">
            <a:avLst/>
          </a:prstGeom>
          <a:noFill/>
          <a:ln w="9525" cap="flat" cmpd="sng">
            <a:solidFill>
              <a:schemeClr val="dk2"/>
            </a:solidFill>
            <a:prstDash val="solid"/>
            <a:round/>
            <a:headEnd type="none" w="med" len="med"/>
            <a:tailEnd type="triangle" w="med" len="med"/>
          </a:ln>
        </p:spPr>
      </p:cxnSp>
      <p:cxnSp>
        <p:nvCxnSpPr>
          <p:cNvPr id="122" name="Shape 122"/>
          <p:cNvCxnSpPr>
            <a:stCxn id="117" idx="2"/>
            <a:endCxn id="118" idx="0"/>
          </p:cNvCxnSpPr>
          <p:nvPr/>
        </p:nvCxnSpPr>
        <p:spPr>
          <a:xfrm>
            <a:off x="4398425" y="3758463"/>
            <a:ext cx="0" cy="381000"/>
          </a:xfrm>
          <a:prstGeom prst="straightConnector1">
            <a:avLst/>
          </a:prstGeom>
          <a:noFill/>
          <a:ln w="9525" cap="flat" cmpd="sng">
            <a:solidFill>
              <a:schemeClr val="dk2"/>
            </a:solidFill>
            <a:prstDash val="solid"/>
            <a:round/>
            <a:headEnd type="none" w="med" len="med"/>
            <a:tailEnd type="triangle" w="med" len="med"/>
          </a:ln>
        </p:spPr>
      </p:cxnSp>
      <p:sp>
        <p:nvSpPr>
          <p:cNvPr id="123" name="Shape 123"/>
          <p:cNvSpPr txBox="1"/>
          <p:nvPr/>
        </p:nvSpPr>
        <p:spPr>
          <a:xfrm>
            <a:off x="3019475" y="2211488"/>
            <a:ext cx="1386600" cy="3690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a:t>Transfer Liquid</a:t>
            </a:r>
            <a:endParaRPr/>
          </a:p>
        </p:txBody>
      </p:sp>
      <p:sp>
        <p:nvSpPr>
          <p:cNvPr id="124" name="Shape 124"/>
          <p:cNvSpPr txBox="1"/>
          <p:nvPr/>
        </p:nvSpPr>
        <p:spPr>
          <a:xfrm>
            <a:off x="3011825" y="3764463"/>
            <a:ext cx="1386600" cy="3690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a:t>Transfer Liquid</a:t>
            </a:r>
            <a:endParaRPr/>
          </a:p>
        </p:txBody>
      </p:sp>
      <p:cxnSp>
        <p:nvCxnSpPr>
          <p:cNvPr id="125" name="Shape 125"/>
          <p:cNvCxnSpPr/>
          <p:nvPr/>
        </p:nvCxnSpPr>
        <p:spPr>
          <a:xfrm rot="10800000">
            <a:off x="4790175" y="3119200"/>
            <a:ext cx="1017900" cy="211800"/>
          </a:xfrm>
          <a:prstGeom prst="bentConnector3">
            <a:avLst>
              <a:gd name="adj1" fmla="val 0"/>
            </a:avLst>
          </a:prstGeom>
          <a:noFill/>
          <a:ln w="9525" cap="flat" cmpd="sng">
            <a:solidFill>
              <a:schemeClr val="dk2"/>
            </a:solidFill>
            <a:prstDash val="solid"/>
            <a:round/>
            <a:headEnd type="none" w="med" len="med"/>
            <a:tailEnd type="none" w="med" len="med"/>
          </a:ln>
        </p:spPr>
      </p:cxnSp>
      <p:cxnSp>
        <p:nvCxnSpPr>
          <p:cNvPr id="126" name="Shape 126"/>
          <p:cNvCxnSpPr/>
          <p:nvPr/>
        </p:nvCxnSpPr>
        <p:spPr>
          <a:xfrm flipH="1">
            <a:off x="4795025" y="3119250"/>
            <a:ext cx="2100" cy="261000"/>
          </a:xfrm>
          <a:prstGeom prst="straightConnector1">
            <a:avLst/>
          </a:prstGeom>
          <a:noFill/>
          <a:ln w="9525" cap="flat" cmpd="sng">
            <a:solidFill>
              <a:schemeClr val="dk2"/>
            </a:solidFill>
            <a:prstDash val="solid"/>
            <a:round/>
            <a:headEnd type="none" w="med" len="med"/>
            <a:tailEnd type="triangle" w="med" len="med"/>
          </a:ln>
        </p:spPr>
      </p:cxnSp>
      <p:cxnSp>
        <p:nvCxnSpPr>
          <p:cNvPr id="127" name="Shape 127"/>
          <p:cNvCxnSpPr/>
          <p:nvPr/>
        </p:nvCxnSpPr>
        <p:spPr>
          <a:xfrm rot="10800000">
            <a:off x="5805250" y="3728800"/>
            <a:ext cx="2700" cy="231000"/>
          </a:xfrm>
          <a:prstGeom prst="straightConnector1">
            <a:avLst/>
          </a:prstGeom>
          <a:noFill/>
          <a:ln w="9525" cap="flat" cmpd="sng">
            <a:solidFill>
              <a:schemeClr val="dk2"/>
            </a:solidFill>
            <a:prstDash val="solid"/>
            <a:round/>
            <a:headEnd type="none" w="med" len="med"/>
            <a:tailEnd type="triangle" w="med" len="med"/>
          </a:ln>
        </p:spPr>
      </p:cxnSp>
      <p:grpSp>
        <p:nvGrpSpPr>
          <p:cNvPr id="128" name="Shape 128"/>
          <p:cNvGrpSpPr/>
          <p:nvPr/>
        </p:nvGrpSpPr>
        <p:grpSpPr>
          <a:xfrm>
            <a:off x="3083275" y="1117000"/>
            <a:ext cx="841617" cy="352200"/>
            <a:chOff x="5279097" y="647950"/>
            <a:chExt cx="685803" cy="352200"/>
          </a:xfrm>
        </p:grpSpPr>
        <p:cxnSp>
          <p:nvCxnSpPr>
            <p:cNvPr id="129" name="Shape 129"/>
            <p:cNvCxnSpPr/>
            <p:nvPr/>
          </p:nvCxnSpPr>
          <p:spPr>
            <a:xfrm>
              <a:off x="5764200" y="823900"/>
              <a:ext cx="200700" cy="300"/>
            </a:xfrm>
            <a:prstGeom prst="straightConnector1">
              <a:avLst/>
            </a:prstGeom>
            <a:noFill/>
            <a:ln w="9525" cap="flat" cmpd="sng">
              <a:solidFill>
                <a:schemeClr val="dk2"/>
              </a:solidFill>
              <a:prstDash val="solid"/>
              <a:round/>
              <a:headEnd type="none" w="med" len="med"/>
              <a:tailEnd type="none" w="med" len="med"/>
            </a:ln>
          </p:spPr>
        </p:cxnSp>
        <p:sp>
          <p:nvSpPr>
            <p:cNvPr id="130" name="Shape 130"/>
            <p:cNvSpPr/>
            <p:nvPr/>
          </p:nvSpPr>
          <p:spPr>
            <a:xfrm>
              <a:off x="5279097" y="647950"/>
              <a:ext cx="485100" cy="3522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rtl="0">
                <a:spcBef>
                  <a:spcPts val="0"/>
                </a:spcBef>
                <a:spcAft>
                  <a:spcPts val="0"/>
                </a:spcAft>
                <a:buNone/>
              </a:pPr>
              <a:r>
                <a:rPr lang="en" sz="1100"/>
                <a:t>20°C</a:t>
              </a:r>
              <a:endParaRPr sz="1100"/>
            </a:p>
          </p:txBody>
        </p:sp>
      </p:grpSp>
      <p:grpSp>
        <p:nvGrpSpPr>
          <p:cNvPr id="131" name="Shape 131"/>
          <p:cNvGrpSpPr/>
          <p:nvPr/>
        </p:nvGrpSpPr>
        <p:grpSpPr>
          <a:xfrm>
            <a:off x="3083277" y="1822013"/>
            <a:ext cx="841614" cy="352200"/>
            <a:chOff x="5279100" y="647950"/>
            <a:chExt cx="685800" cy="352200"/>
          </a:xfrm>
        </p:grpSpPr>
        <p:cxnSp>
          <p:nvCxnSpPr>
            <p:cNvPr id="132" name="Shape 132"/>
            <p:cNvCxnSpPr/>
            <p:nvPr/>
          </p:nvCxnSpPr>
          <p:spPr>
            <a:xfrm>
              <a:off x="5764200" y="823900"/>
              <a:ext cx="200700" cy="300"/>
            </a:xfrm>
            <a:prstGeom prst="straightConnector1">
              <a:avLst/>
            </a:prstGeom>
            <a:noFill/>
            <a:ln w="9525" cap="flat" cmpd="sng">
              <a:solidFill>
                <a:schemeClr val="dk2"/>
              </a:solidFill>
              <a:prstDash val="solid"/>
              <a:round/>
              <a:headEnd type="none" w="med" len="med"/>
              <a:tailEnd type="none" w="med" len="med"/>
            </a:ln>
          </p:spPr>
        </p:cxnSp>
        <p:sp>
          <p:nvSpPr>
            <p:cNvPr id="133" name="Shape 133"/>
            <p:cNvSpPr/>
            <p:nvPr/>
          </p:nvSpPr>
          <p:spPr>
            <a:xfrm>
              <a:off x="5279100" y="647950"/>
              <a:ext cx="502500" cy="3522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rtl="0">
                <a:spcBef>
                  <a:spcPts val="0"/>
                </a:spcBef>
                <a:spcAft>
                  <a:spcPts val="0"/>
                </a:spcAft>
                <a:buNone/>
              </a:pPr>
              <a:r>
                <a:rPr lang="en" sz="1100"/>
                <a:t>60°C</a:t>
              </a:r>
              <a:endParaRPr sz="1100"/>
            </a:p>
          </p:txBody>
        </p:sp>
      </p:grpSp>
      <p:grpSp>
        <p:nvGrpSpPr>
          <p:cNvPr id="134" name="Shape 134"/>
          <p:cNvGrpSpPr/>
          <p:nvPr/>
        </p:nvGrpSpPr>
        <p:grpSpPr>
          <a:xfrm>
            <a:off x="3116003" y="2648438"/>
            <a:ext cx="841629" cy="352200"/>
            <a:chOff x="5279100" y="647950"/>
            <a:chExt cx="762000" cy="352200"/>
          </a:xfrm>
        </p:grpSpPr>
        <p:cxnSp>
          <p:nvCxnSpPr>
            <p:cNvPr id="135" name="Shape 135"/>
            <p:cNvCxnSpPr/>
            <p:nvPr/>
          </p:nvCxnSpPr>
          <p:spPr>
            <a:xfrm>
              <a:off x="5840400" y="823900"/>
              <a:ext cx="200700" cy="300"/>
            </a:xfrm>
            <a:prstGeom prst="straightConnector1">
              <a:avLst/>
            </a:prstGeom>
            <a:noFill/>
            <a:ln w="9525" cap="flat" cmpd="sng">
              <a:solidFill>
                <a:schemeClr val="dk2"/>
              </a:solidFill>
              <a:prstDash val="solid"/>
              <a:round/>
              <a:headEnd type="none" w="med" len="med"/>
              <a:tailEnd type="none" w="med" len="med"/>
            </a:ln>
          </p:spPr>
        </p:cxnSp>
        <p:sp>
          <p:nvSpPr>
            <p:cNvPr id="136" name="Shape 136"/>
            <p:cNvSpPr/>
            <p:nvPr/>
          </p:nvSpPr>
          <p:spPr>
            <a:xfrm>
              <a:off x="5279100" y="647950"/>
              <a:ext cx="567300" cy="3522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rtl="0">
                <a:spcBef>
                  <a:spcPts val="0"/>
                </a:spcBef>
                <a:spcAft>
                  <a:spcPts val="0"/>
                </a:spcAft>
                <a:buNone/>
              </a:pPr>
              <a:r>
                <a:rPr lang="en" sz="1100"/>
                <a:t>110°C</a:t>
              </a:r>
              <a:endParaRPr sz="1100"/>
            </a:p>
          </p:txBody>
        </p:sp>
      </p:grpSp>
      <p:grpSp>
        <p:nvGrpSpPr>
          <p:cNvPr id="137" name="Shape 137"/>
          <p:cNvGrpSpPr/>
          <p:nvPr/>
        </p:nvGrpSpPr>
        <p:grpSpPr>
          <a:xfrm>
            <a:off x="3146071" y="3383313"/>
            <a:ext cx="841629" cy="352200"/>
            <a:chOff x="5279100" y="647950"/>
            <a:chExt cx="762000" cy="352200"/>
          </a:xfrm>
        </p:grpSpPr>
        <p:cxnSp>
          <p:nvCxnSpPr>
            <p:cNvPr id="138" name="Shape 138"/>
            <p:cNvCxnSpPr/>
            <p:nvPr/>
          </p:nvCxnSpPr>
          <p:spPr>
            <a:xfrm>
              <a:off x="5840400" y="823900"/>
              <a:ext cx="200700" cy="300"/>
            </a:xfrm>
            <a:prstGeom prst="straightConnector1">
              <a:avLst/>
            </a:prstGeom>
            <a:noFill/>
            <a:ln w="9525" cap="flat" cmpd="sng">
              <a:solidFill>
                <a:schemeClr val="dk2"/>
              </a:solidFill>
              <a:prstDash val="solid"/>
              <a:round/>
              <a:headEnd type="none" w="med" len="med"/>
              <a:tailEnd type="none" w="med" len="med"/>
            </a:ln>
          </p:spPr>
        </p:cxnSp>
        <p:sp>
          <p:nvSpPr>
            <p:cNvPr id="139" name="Shape 139"/>
            <p:cNvSpPr/>
            <p:nvPr/>
          </p:nvSpPr>
          <p:spPr>
            <a:xfrm>
              <a:off x="5279100" y="647950"/>
              <a:ext cx="567300" cy="3522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rtl="0">
                <a:spcBef>
                  <a:spcPts val="0"/>
                </a:spcBef>
                <a:spcAft>
                  <a:spcPts val="0"/>
                </a:spcAft>
                <a:buNone/>
              </a:pPr>
              <a:r>
                <a:rPr lang="en" sz="1100"/>
                <a:t>70°C</a:t>
              </a:r>
              <a:endParaRPr sz="1100"/>
            </a:p>
          </p:txBody>
        </p:sp>
      </p:grpSp>
      <p:sp>
        <p:nvSpPr>
          <p:cNvPr id="140" name="Shape 140"/>
          <p:cNvSpPr txBox="1"/>
          <p:nvPr/>
        </p:nvSpPr>
        <p:spPr>
          <a:xfrm>
            <a:off x="197850" y="1811400"/>
            <a:ext cx="2716800" cy="19956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sz="1200">
                <a:latin typeface="Open Sans"/>
                <a:ea typeface="Open Sans"/>
                <a:cs typeface="Open Sans"/>
                <a:sym typeface="Open Sans"/>
              </a:rPr>
              <a:t>Automation required:</a:t>
            </a:r>
            <a:endParaRPr sz="1200">
              <a:latin typeface="Open Sans"/>
              <a:ea typeface="Open Sans"/>
              <a:cs typeface="Open Sans"/>
              <a:sym typeface="Open Sans"/>
            </a:endParaRPr>
          </a:p>
          <a:p>
            <a:pPr marL="457200" lvl="0" indent="-304800" rtl="0">
              <a:spcBef>
                <a:spcPts val="0"/>
              </a:spcBef>
              <a:spcAft>
                <a:spcPts val="0"/>
              </a:spcAft>
              <a:buSzPts val="1200"/>
              <a:buFont typeface="Open Sans"/>
              <a:buChar char="●"/>
            </a:pPr>
            <a:r>
              <a:rPr lang="en" sz="1200">
                <a:latin typeface="Open Sans"/>
                <a:ea typeface="Open Sans"/>
                <a:cs typeface="Open Sans"/>
                <a:sym typeface="Open Sans"/>
              </a:rPr>
              <a:t>Temperature control </a:t>
            </a:r>
            <a:endParaRPr sz="1200">
              <a:latin typeface="Open Sans"/>
              <a:ea typeface="Open Sans"/>
              <a:cs typeface="Open Sans"/>
              <a:sym typeface="Open Sans"/>
            </a:endParaRPr>
          </a:p>
          <a:p>
            <a:pPr marL="914400" lvl="1" indent="-304800" rtl="0">
              <a:spcBef>
                <a:spcPts val="0"/>
              </a:spcBef>
              <a:spcAft>
                <a:spcPts val="0"/>
              </a:spcAft>
              <a:buSzPts val="1200"/>
              <a:buFont typeface="Open Sans"/>
              <a:buChar char="○"/>
            </a:pPr>
            <a:r>
              <a:rPr lang="en" sz="1200">
                <a:latin typeface="Open Sans"/>
                <a:ea typeface="Open Sans"/>
                <a:cs typeface="Open Sans"/>
                <a:sym typeface="Open Sans"/>
              </a:rPr>
              <a:t>Propane valve </a:t>
            </a:r>
            <a:endParaRPr sz="1200">
              <a:latin typeface="Open Sans"/>
              <a:ea typeface="Open Sans"/>
              <a:cs typeface="Open Sans"/>
              <a:sym typeface="Open Sans"/>
            </a:endParaRPr>
          </a:p>
          <a:p>
            <a:pPr marL="914400" lvl="1" indent="-304800" rtl="0">
              <a:spcBef>
                <a:spcPts val="0"/>
              </a:spcBef>
              <a:spcAft>
                <a:spcPts val="0"/>
              </a:spcAft>
              <a:buSzPts val="1200"/>
              <a:buFont typeface="Open Sans"/>
              <a:buChar char="○"/>
            </a:pPr>
            <a:r>
              <a:rPr lang="en" sz="1200">
                <a:latin typeface="Open Sans"/>
                <a:ea typeface="Open Sans"/>
                <a:cs typeface="Open Sans"/>
                <a:sym typeface="Open Sans"/>
              </a:rPr>
              <a:t>Ignitor </a:t>
            </a:r>
            <a:endParaRPr sz="1200">
              <a:latin typeface="Open Sans"/>
              <a:ea typeface="Open Sans"/>
              <a:cs typeface="Open Sans"/>
              <a:sym typeface="Open Sans"/>
            </a:endParaRPr>
          </a:p>
          <a:p>
            <a:pPr marL="914400" lvl="1" indent="-304800" rtl="0">
              <a:spcBef>
                <a:spcPts val="0"/>
              </a:spcBef>
              <a:spcAft>
                <a:spcPts val="0"/>
              </a:spcAft>
              <a:buSzPts val="1200"/>
              <a:buFont typeface="Open Sans"/>
              <a:buChar char="○"/>
            </a:pPr>
            <a:r>
              <a:rPr lang="en" sz="1200">
                <a:latin typeface="Open Sans"/>
                <a:ea typeface="Open Sans"/>
                <a:cs typeface="Open Sans"/>
                <a:sym typeface="Open Sans"/>
              </a:rPr>
              <a:t>Temperature feedback</a:t>
            </a:r>
            <a:endParaRPr sz="1200">
              <a:latin typeface="Open Sans"/>
              <a:ea typeface="Open Sans"/>
              <a:cs typeface="Open Sans"/>
              <a:sym typeface="Open Sans"/>
            </a:endParaRPr>
          </a:p>
          <a:p>
            <a:pPr marL="457200" lvl="0" indent="-304800" rtl="0">
              <a:spcBef>
                <a:spcPts val="0"/>
              </a:spcBef>
              <a:spcAft>
                <a:spcPts val="0"/>
              </a:spcAft>
              <a:buSzPts val="1200"/>
              <a:buFont typeface="Open Sans"/>
              <a:buChar char="●"/>
            </a:pPr>
            <a:r>
              <a:rPr lang="en" sz="1200">
                <a:latin typeface="Open Sans"/>
                <a:ea typeface="Open Sans"/>
                <a:cs typeface="Open Sans"/>
                <a:sym typeface="Open Sans"/>
              </a:rPr>
              <a:t>Liquid valve control</a:t>
            </a:r>
            <a:endParaRPr sz="1200">
              <a:latin typeface="Open Sans"/>
              <a:ea typeface="Open Sans"/>
              <a:cs typeface="Open Sans"/>
              <a:sym typeface="Open Sans"/>
            </a:endParaRPr>
          </a:p>
          <a:p>
            <a:pPr marL="457200" lvl="0" indent="-304800">
              <a:spcBef>
                <a:spcPts val="0"/>
              </a:spcBef>
              <a:spcAft>
                <a:spcPts val="0"/>
              </a:spcAft>
              <a:buSzPts val="1200"/>
              <a:buFont typeface="Open Sans"/>
              <a:buChar char="●"/>
            </a:pPr>
            <a:r>
              <a:rPr lang="en" sz="1200">
                <a:latin typeface="Open Sans"/>
                <a:ea typeface="Open Sans"/>
                <a:cs typeface="Open Sans"/>
                <a:sym typeface="Open Sans"/>
              </a:rPr>
              <a:t>Pump control</a:t>
            </a:r>
            <a:endParaRPr sz="1200">
              <a:latin typeface="Open Sans"/>
              <a:ea typeface="Open Sans"/>
              <a:cs typeface="Open Sans"/>
              <a:sym typeface="Open Sans"/>
            </a:endParaRPr>
          </a:p>
        </p:txBody>
      </p:sp>
      <p:pic>
        <p:nvPicPr>
          <p:cNvPr id="141" name="Shape 141"/>
          <p:cNvPicPr preferRelativeResize="0"/>
          <p:nvPr/>
        </p:nvPicPr>
        <p:blipFill>
          <a:blip r:embed="rId3">
            <a:alphaModFix/>
          </a:blip>
          <a:stretch>
            <a:fillRect/>
          </a:stretch>
        </p:blipFill>
        <p:spPr>
          <a:xfrm>
            <a:off x="7932575" y="212650"/>
            <a:ext cx="1050449" cy="1125800"/>
          </a:xfrm>
          <a:prstGeom prst="rect">
            <a:avLst/>
          </a:prstGeom>
          <a:noFill/>
          <a:ln>
            <a:noFill/>
          </a:ln>
        </p:spPr>
      </p:pic>
      <p:cxnSp>
        <p:nvCxnSpPr>
          <p:cNvPr id="142" name="Shape 142"/>
          <p:cNvCxnSpPr/>
          <p:nvPr/>
        </p:nvCxnSpPr>
        <p:spPr>
          <a:xfrm>
            <a:off x="4790175" y="3748075"/>
            <a:ext cx="1017900" cy="211800"/>
          </a:xfrm>
          <a:prstGeom prst="bentConnector3">
            <a:avLst>
              <a:gd name="adj1" fmla="val 0"/>
            </a:avLst>
          </a:prstGeom>
          <a:noFill/>
          <a:ln w="9525" cap="flat" cmpd="sng">
            <a:solidFill>
              <a:schemeClr val="dk2"/>
            </a:solidFill>
            <a:prstDash val="solid"/>
            <a:round/>
            <a:headEnd type="none" w="med" len="med"/>
            <a:tailEnd type="none" w="med" len="med"/>
          </a:ln>
        </p:spPr>
      </p:cxn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Shape 147"/>
          <p:cNvSpPr txBox="1">
            <a:spLocks noGrp="1"/>
          </p:cNvSpPr>
          <p:nvPr>
            <p:ph type="title"/>
          </p:nvPr>
        </p:nvSpPr>
        <p:spPr>
          <a:xfrm>
            <a:off x="311700" y="94475"/>
            <a:ext cx="8520600" cy="8313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a:t>Previous Design Iterations</a:t>
            </a:r>
            <a:endParaRPr/>
          </a:p>
        </p:txBody>
      </p:sp>
      <p:pic>
        <p:nvPicPr>
          <p:cNvPr id="148" name="Shape 148"/>
          <p:cNvPicPr preferRelativeResize="0"/>
          <p:nvPr/>
        </p:nvPicPr>
        <p:blipFill>
          <a:blip r:embed="rId3">
            <a:alphaModFix/>
          </a:blip>
          <a:stretch>
            <a:fillRect/>
          </a:stretch>
        </p:blipFill>
        <p:spPr>
          <a:xfrm>
            <a:off x="1162625" y="925775"/>
            <a:ext cx="3286375" cy="2531125"/>
          </a:xfrm>
          <a:prstGeom prst="rect">
            <a:avLst/>
          </a:prstGeom>
          <a:noFill/>
          <a:ln>
            <a:noFill/>
          </a:ln>
        </p:spPr>
      </p:pic>
      <p:grpSp>
        <p:nvGrpSpPr>
          <p:cNvPr id="149" name="Shape 149"/>
          <p:cNvGrpSpPr/>
          <p:nvPr/>
        </p:nvGrpSpPr>
        <p:grpSpPr>
          <a:xfrm>
            <a:off x="5052214" y="899428"/>
            <a:ext cx="3487247" cy="2557472"/>
            <a:chOff x="4922050" y="1323639"/>
            <a:chExt cx="3998678" cy="3190061"/>
          </a:xfrm>
        </p:grpSpPr>
        <p:pic>
          <p:nvPicPr>
            <p:cNvPr id="150" name="Shape 150"/>
            <p:cNvPicPr preferRelativeResize="0"/>
            <p:nvPr/>
          </p:nvPicPr>
          <p:blipFill rotWithShape="1">
            <a:blip r:embed="rId4">
              <a:alphaModFix/>
            </a:blip>
            <a:srcRect l="15980" t="6445"/>
            <a:stretch/>
          </p:blipFill>
          <p:spPr>
            <a:xfrm rot="-5400000">
              <a:off x="5326364" y="919336"/>
              <a:ext cx="3190050" cy="3998678"/>
            </a:xfrm>
            <a:prstGeom prst="rect">
              <a:avLst/>
            </a:prstGeom>
            <a:noFill/>
            <a:ln>
              <a:noFill/>
            </a:ln>
          </p:spPr>
        </p:pic>
        <p:sp>
          <p:nvSpPr>
            <p:cNvPr id="151" name="Shape 151"/>
            <p:cNvSpPr/>
            <p:nvPr/>
          </p:nvSpPr>
          <p:spPr>
            <a:xfrm>
              <a:off x="5779638" y="1323639"/>
              <a:ext cx="768000" cy="2832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1000">
                  <a:latin typeface="Open Sans"/>
                  <a:ea typeface="Open Sans"/>
                  <a:cs typeface="Open Sans"/>
                  <a:sym typeface="Open Sans"/>
                </a:rPr>
                <a:t>1. Steep</a:t>
              </a:r>
              <a:endParaRPr sz="1000">
                <a:latin typeface="Open Sans"/>
                <a:ea typeface="Open Sans"/>
                <a:cs typeface="Open Sans"/>
                <a:sym typeface="Open Sans"/>
              </a:endParaRPr>
            </a:p>
          </p:txBody>
        </p:sp>
        <p:sp>
          <p:nvSpPr>
            <p:cNvPr id="152" name="Shape 152"/>
            <p:cNvSpPr/>
            <p:nvPr/>
          </p:nvSpPr>
          <p:spPr>
            <a:xfrm>
              <a:off x="6581816" y="1606883"/>
              <a:ext cx="623400" cy="3888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1000">
                  <a:latin typeface="Open Sans"/>
                  <a:ea typeface="Open Sans"/>
                  <a:cs typeface="Open Sans"/>
                  <a:sym typeface="Open Sans"/>
                </a:rPr>
                <a:t>2. Boil</a:t>
              </a:r>
              <a:endParaRPr sz="1000">
                <a:latin typeface="Open Sans"/>
                <a:ea typeface="Open Sans"/>
                <a:cs typeface="Open Sans"/>
                <a:sym typeface="Open Sans"/>
              </a:endParaRPr>
            </a:p>
          </p:txBody>
        </p:sp>
        <p:sp>
          <p:nvSpPr>
            <p:cNvPr id="153" name="Shape 153"/>
            <p:cNvSpPr/>
            <p:nvPr/>
          </p:nvSpPr>
          <p:spPr>
            <a:xfrm>
              <a:off x="7207397" y="2196541"/>
              <a:ext cx="1248900" cy="3888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1000">
                  <a:latin typeface="Open Sans"/>
                  <a:ea typeface="Open Sans"/>
                  <a:cs typeface="Open Sans"/>
                  <a:sym typeface="Open Sans"/>
                </a:rPr>
                <a:t>3. Cooling and Fermentation</a:t>
              </a:r>
              <a:endParaRPr sz="1000">
                <a:latin typeface="Open Sans"/>
                <a:ea typeface="Open Sans"/>
                <a:cs typeface="Open Sans"/>
                <a:sym typeface="Open Sans"/>
              </a:endParaRPr>
            </a:p>
          </p:txBody>
        </p:sp>
      </p:grpSp>
      <p:sp>
        <p:nvSpPr>
          <p:cNvPr id="154" name="Shape 154"/>
          <p:cNvSpPr txBox="1"/>
          <p:nvPr/>
        </p:nvSpPr>
        <p:spPr>
          <a:xfrm>
            <a:off x="5208019" y="3108033"/>
            <a:ext cx="3286500" cy="2243700"/>
          </a:xfrm>
          <a:prstGeom prst="rect">
            <a:avLst/>
          </a:prstGeom>
          <a:noFill/>
          <a:ln>
            <a:noFill/>
          </a:ln>
        </p:spPr>
        <p:txBody>
          <a:bodyPr spcFirstLastPara="1" wrap="square" lIns="91425" tIns="91425" rIns="91425" bIns="91425" anchor="ctr" anchorCtr="0">
            <a:noAutofit/>
          </a:bodyPr>
          <a:lstStyle/>
          <a:p>
            <a:pPr marL="457200" lvl="0" indent="-317500" rtl="0">
              <a:lnSpc>
                <a:spcPct val="115000"/>
              </a:lnSpc>
              <a:spcBef>
                <a:spcPts val="0"/>
              </a:spcBef>
              <a:spcAft>
                <a:spcPts val="0"/>
              </a:spcAft>
              <a:buClr>
                <a:schemeClr val="dk1"/>
              </a:buClr>
              <a:buSzPts val="1400"/>
              <a:buFont typeface="Open Sans"/>
              <a:buChar char="●"/>
            </a:pPr>
            <a:r>
              <a:rPr lang="en" dirty="0">
                <a:solidFill>
                  <a:schemeClr val="dk1"/>
                </a:solidFill>
                <a:latin typeface="Open Sans"/>
                <a:ea typeface="Open Sans"/>
                <a:cs typeface="Open Sans"/>
                <a:sym typeface="Open Sans"/>
              </a:rPr>
              <a:t>Added Frame Design </a:t>
            </a:r>
            <a:endParaRPr dirty="0">
              <a:solidFill>
                <a:schemeClr val="dk1"/>
              </a:solidFill>
              <a:latin typeface="Open Sans"/>
              <a:ea typeface="Open Sans"/>
              <a:cs typeface="Open Sans"/>
              <a:sym typeface="Open Sans"/>
            </a:endParaRPr>
          </a:p>
          <a:p>
            <a:pPr marL="457200" lvl="0" indent="-317500" rtl="0">
              <a:lnSpc>
                <a:spcPct val="115000"/>
              </a:lnSpc>
              <a:spcBef>
                <a:spcPts val="0"/>
              </a:spcBef>
              <a:spcAft>
                <a:spcPts val="0"/>
              </a:spcAft>
              <a:buClr>
                <a:schemeClr val="dk1"/>
              </a:buClr>
              <a:buSzPts val="1400"/>
              <a:buFont typeface="Open Sans"/>
              <a:buChar char="●"/>
            </a:pPr>
            <a:r>
              <a:rPr lang="en" dirty="0">
                <a:solidFill>
                  <a:schemeClr val="dk1"/>
                </a:solidFill>
                <a:latin typeface="Open Sans"/>
                <a:ea typeface="Open Sans"/>
                <a:cs typeface="Open Sans"/>
                <a:sym typeface="Open Sans"/>
              </a:rPr>
              <a:t>Solids Filter</a:t>
            </a:r>
            <a:endParaRPr dirty="0">
              <a:solidFill>
                <a:schemeClr val="dk1"/>
              </a:solidFill>
              <a:latin typeface="Open Sans"/>
              <a:ea typeface="Open Sans"/>
              <a:cs typeface="Open Sans"/>
              <a:sym typeface="Open Sans"/>
            </a:endParaRPr>
          </a:p>
          <a:p>
            <a:pPr marL="457200" lvl="0" indent="-317500" rtl="0">
              <a:lnSpc>
                <a:spcPct val="115000"/>
              </a:lnSpc>
              <a:spcBef>
                <a:spcPts val="0"/>
              </a:spcBef>
              <a:spcAft>
                <a:spcPts val="0"/>
              </a:spcAft>
              <a:buClr>
                <a:schemeClr val="dk1"/>
              </a:buClr>
              <a:buSzPts val="1400"/>
              <a:buFont typeface="Open Sans"/>
              <a:buChar char="●"/>
            </a:pPr>
            <a:r>
              <a:rPr lang="en" dirty="0">
                <a:solidFill>
                  <a:schemeClr val="dk1"/>
                </a:solidFill>
                <a:latin typeface="Open Sans"/>
                <a:ea typeface="Open Sans"/>
                <a:cs typeface="Open Sans"/>
                <a:sym typeface="Open Sans"/>
              </a:rPr>
              <a:t>Pump Over (recirculation)</a:t>
            </a:r>
            <a:endParaRPr dirty="0">
              <a:solidFill>
                <a:schemeClr val="dk1"/>
              </a:solidFill>
              <a:latin typeface="Open Sans"/>
              <a:ea typeface="Open Sans"/>
              <a:cs typeface="Open Sans"/>
              <a:sym typeface="Open Sans"/>
            </a:endParaRPr>
          </a:p>
          <a:p>
            <a:pPr marL="457200" lvl="0" indent="-317500" rtl="0">
              <a:lnSpc>
                <a:spcPct val="115000"/>
              </a:lnSpc>
              <a:spcBef>
                <a:spcPts val="0"/>
              </a:spcBef>
              <a:spcAft>
                <a:spcPts val="0"/>
              </a:spcAft>
              <a:buClr>
                <a:schemeClr val="dk1"/>
              </a:buClr>
              <a:buSzPts val="1400"/>
              <a:buFont typeface="Open Sans"/>
              <a:buChar char="●"/>
            </a:pPr>
            <a:r>
              <a:rPr lang="en" dirty="0">
                <a:solidFill>
                  <a:schemeClr val="dk1"/>
                </a:solidFill>
                <a:latin typeface="Open Sans"/>
                <a:ea typeface="Open Sans"/>
                <a:cs typeface="Open Sans"/>
                <a:sym typeface="Open Sans"/>
              </a:rPr>
              <a:t>Heating Source (Propane)</a:t>
            </a:r>
            <a:endParaRPr dirty="0">
              <a:solidFill>
                <a:schemeClr val="dk1"/>
              </a:solidFill>
              <a:latin typeface="Open Sans"/>
              <a:ea typeface="Open Sans"/>
              <a:cs typeface="Open Sans"/>
              <a:sym typeface="Open Sans"/>
            </a:endParaRPr>
          </a:p>
          <a:p>
            <a:pPr marL="457200" lvl="0" indent="-317500" rtl="0">
              <a:lnSpc>
                <a:spcPct val="115000"/>
              </a:lnSpc>
              <a:spcBef>
                <a:spcPts val="0"/>
              </a:spcBef>
              <a:spcAft>
                <a:spcPts val="0"/>
              </a:spcAft>
              <a:buClr>
                <a:schemeClr val="dk1"/>
              </a:buClr>
              <a:buSzPts val="1400"/>
              <a:buFont typeface="Open Sans"/>
              <a:buChar char="●"/>
            </a:pPr>
            <a:r>
              <a:rPr lang="en" dirty="0">
                <a:solidFill>
                  <a:schemeClr val="dk1"/>
                </a:solidFill>
                <a:latin typeface="Open Sans"/>
                <a:ea typeface="Open Sans"/>
                <a:cs typeface="Open Sans"/>
                <a:sym typeface="Open Sans"/>
              </a:rPr>
              <a:t>2 Pumps (Recirculation and Cooling)</a:t>
            </a:r>
            <a:endParaRPr dirty="0"/>
          </a:p>
        </p:txBody>
      </p:sp>
      <p:sp>
        <p:nvSpPr>
          <p:cNvPr id="155" name="Shape 155"/>
          <p:cNvSpPr txBox="1"/>
          <p:nvPr/>
        </p:nvSpPr>
        <p:spPr>
          <a:xfrm>
            <a:off x="1184971" y="2814844"/>
            <a:ext cx="3286500" cy="2243700"/>
          </a:xfrm>
          <a:prstGeom prst="rect">
            <a:avLst/>
          </a:prstGeom>
          <a:noFill/>
          <a:ln>
            <a:noFill/>
          </a:ln>
        </p:spPr>
        <p:txBody>
          <a:bodyPr spcFirstLastPara="1" wrap="square" lIns="91425" tIns="91425" rIns="91425" bIns="91425" anchor="ctr" anchorCtr="0">
            <a:noAutofit/>
          </a:bodyPr>
          <a:lstStyle/>
          <a:p>
            <a:pPr marL="0" lvl="0" indent="0" rtl="0">
              <a:lnSpc>
                <a:spcPct val="115000"/>
              </a:lnSpc>
              <a:spcBef>
                <a:spcPts val="0"/>
              </a:spcBef>
              <a:spcAft>
                <a:spcPts val="0"/>
              </a:spcAft>
              <a:buNone/>
            </a:pPr>
            <a:endParaRPr dirty="0">
              <a:solidFill>
                <a:schemeClr val="dk1"/>
              </a:solidFill>
              <a:latin typeface="Open Sans"/>
              <a:ea typeface="Open Sans"/>
              <a:cs typeface="Open Sans"/>
              <a:sym typeface="Open Sans"/>
            </a:endParaRPr>
          </a:p>
          <a:p>
            <a:pPr marL="457200" lvl="0" indent="-342900" rtl="0">
              <a:lnSpc>
                <a:spcPct val="115000"/>
              </a:lnSpc>
              <a:spcBef>
                <a:spcPts val="1600"/>
              </a:spcBef>
              <a:spcAft>
                <a:spcPts val="0"/>
              </a:spcAft>
              <a:buClr>
                <a:schemeClr val="dk1"/>
              </a:buClr>
              <a:buSzPts val="1800"/>
              <a:buFont typeface="Open Sans"/>
              <a:buChar char="●"/>
            </a:pPr>
            <a:r>
              <a:rPr lang="en" dirty="0">
                <a:solidFill>
                  <a:schemeClr val="dk1"/>
                </a:solidFill>
                <a:latin typeface="Open Sans"/>
                <a:ea typeface="Open Sans"/>
                <a:cs typeface="Open Sans"/>
                <a:sym typeface="Open Sans"/>
              </a:rPr>
              <a:t>Mechanical Agitation</a:t>
            </a:r>
            <a:endParaRPr dirty="0">
              <a:solidFill>
                <a:schemeClr val="dk1"/>
              </a:solidFill>
              <a:latin typeface="Open Sans"/>
              <a:ea typeface="Open Sans"/>
              <a:cs typeface="Open Sans"/>
              <a:sym typeface="Open Sans"/>
            </a:endParaRPr>
          </a:p>
          <a:p>
            <a:pPr marL="457200" lvl="0" indent="-342900" rtl="0">
              <a:lnSpc>
                <a:spcPct val="115000"/>
              </a:lnSpc>
              <a:spcBef>
                <a:spcPts val="0"/>
              </a:spcBef>
              <a:spcAft>
                <a:spcPts val="0"/>
              </a:spcAft>
              <a:buClr>
                <a:schemeClr val="dk1"/>
              </a:buClr>
              <a:buSzPts val="1800"/>
              <a:buFont typeface="Open Sans"/>
              <a:buChar char="●"/>
            </a:pPr>
            <a:r>
              <a:rPr lang="en" dirty="0">
                <a:solidFill>
                  <a:schemeClr val="dk1"/>
                </a:solidFill>
                <a:latin typeface="Open Sans"/>
                <a:ea typeface="Open Sans"/>
                <a:cs typeface="Open Sans"/>
                <a:sym typeface="Open Sans"/>
              </a:rPr>
              <a:t>Solids Filter</a:t>
            </a:r>
            <a:endParaRPr dirty="0">
              <a:solidFill>
                <a:schemeClr val="dk1"/>
              </a:solidFill>
              <a:latin typeface="Open Sans"/>
              <a:ea typeface="Open Sans"/>
              <a:cs typeface="Open Sans"/>
              <a:sym typeface="Open Sans"/>
            </a:endParaRPr>
          </a:p>
          <a:p>
            <a:pPr marL="457200" lvl="0" indent="-342900" rtl="0">
              <a:lnSpc>
                <a:spcPct val="115000"/>
              </a:lnSpc>
              <a:spcBef>
                <a:spcPts val="0"/>
              </a:spcBef>
              <a:spcAft>
                <a:spcPts val="0"/>
              </a:spcAft>
              <a:buClr>
                <a:schemeClr val="dk1"/>
              </a:buClr>
              <a:buSzPts val="1800"/>
              <a:buFont typeface="Open Sans"/>
              <a:buChar char="●"/>
            </a:pPr>
            <a:r>
              <a:rPr lang="en" dirty="0">
                <a:solidFill>
                  <a:schemeClr val="dk1"/>
                </a:solidFill>
                <a:latin typeface="Open Sans"/>
                <a:ea typeface="Open Sans"/>
                <a:cs typeface="Open Sans"/>
                <a:sym typeface="Open Sans"/>
              </a:rPr>
              <a:t>Gravity Feed Liquid Transfer</a:t>
            </a:r>
            <a:endParaRPr dirty="0">
              <a:solidFill>
                <a:schemeClr val="dk1"/>
              </a:solidFill>
              <a:latin typeface="Open Sans"/>
              <a:ea typeface="Open Sans"/>
              <a:cs typeface="Open Sans"/>
              <a:sym typeface="Open Sans"/>
            </a:endParaRPr>
          </a:p>
          <a:p>
            <a:pPr marL="457200" lvl="0" indent="-342900" rtl="0">
              <a:lnSpc>
                <a:spcPct val="115000"/>
              </a:lnSpc>
              <a:spcBef>
                <a:spcPts val="0"/>
              </a:spcBef>
              <a:spcAft>
                <a:spcPts val="0"/>
              </a:spcAft>
              <a:buClr>
                <a:schemeClr val="dk1"/>
              </a:buClr>
              <a:buSzPts val="1800"/>
              <a:buFont typeface="Open Sans"/>
              <a:buChar char="●"/>
            </a:pPr>
            <a:r>
              <a:rPr lang="en" dirty="0">
                <a:solidFill>
                  <a:schemeClr val="dk1"/>
                </a:solidFill>
                <a:latin typeface="Open Sans"/>
                <a:ea typeface="Open Sans"/>
                <a:cs typeface="Open Sans"/>
                <a:sym typeface="Open Sans"/>
              </a:rPr>
              <a:t>Single Pump for Cooling</a:t>
            </a:r>
            <a:endParaRPr dirty="0">
              <a:solidFill>
                <a:schemeClr val="dk1"/>
              </a:solidFill>
              <a:latin typeface="Open Sans"/>
              <a:ea typeface="Open Sans"/>
              <a:cs typeface="Open Sans"/>
              <a:sym typeface="Open Sans"/>
            </a:endParaRPr>
          </a:p>
          <a:p>
            <a:pPr marL="457200" lvl="0" indent="-342900" rtl="0">
              <a:lnSpc>
                <a:spcPct val="115000"/>
              </a:lnSpc>
              <a:spcBef>
                <a:spcPts val="0"/>
              </a:spcBef>
              <a:spcAft>
                <a:spcPts val="0"/>
              </a:spcAft>
              <a:buClr>
                <a:schemeClr val="dk1"/>
              </a:buClr>
              <a:buSzPts val="1800"/>
              <a:buFont typeface="Open Sans"/>
              <a:buChar char="●"/>
            </a:pPr>
            <a:r>
              <a:rPr lang="en" dirty="0">
                <a:solidFill>
                  <a:schemeClr val="dk1"/>
                </a:solidFill>
                <a:latin typeface="Open Sans"/>
                <a:ea typeface="Open Sans"/>
                <a:cs typeface="Open Sans"/>
                <a:sym typeface="Open Sans"/>
              </a:rPr>
              <a:t>Heating Source (Propane)</a:t>
            </a:r>
            <a:endParaRPr dirty="0">
              <a:solidFill>
                <a:schemeClr val="dk1"/>
              </a:solidFill>
              <a:latin typeface="Open Sans"/>
              <a:ea typeface="Open Sans"/>
              <a:cs typeface="Open Sans"/>
              <a:sym typeface="Open Sans"/>
            </a:endParaRPr>
          </a:p>
        </p:txBody>
      </p:sp>
      <p:pic>
        <p:nvPicPr>
          <p:cNvPr id="156" name="Shape 156"/>
          <p:cNvPicPr preferRelativeResize="0"/>
          <p:nvPr/>
        </p:nvPicPr>
        <p:blipFill>
          <a:blip r:embed="rId5">
            <a:alphaModFix/>
          </a:blip>
          <a:stretch>
            <a:fillRect/>
          </a:stretch>
        </p:blipFill>
        <p:spPr>
          <a:xfrm>
            <a:off x="8252834" y="63148"/>
            <a:ext cx="804892" cy="862625"/>
          </a:xfrm>
          <a:prstGeom prst="rect">
            <a:avLst/>
          </a:prstGeom>
          <a:noFill/>
          <a:ln>
            <a:noFill/>
          </a:ln>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Luxe">
  <a:themeElements>
    <a:clrScheme name="Luxe">
      <a:dk1>
        <a:srgbClr val="000000"/>
      </a:dk1>
      <a:lt1>
        <a:srgbClr val="FFFFFF"/>
      </a:lt1>
      <a:dk2>
        <a:srgbClr val="B7B7B7"/>
      </a:dk2>
      <a:lt2>
        <a:srgbClr val="CCA677"/>
      </a:lt2>
      <a:accent1>
        <a:srgbClr val="5D4037"/>
      </a:accent1>
      <a:accent2>
        <a:srgbClr val="455A64"/>
      </a:accent2>
      <a:accent3>
        <a:srgbClr val="607D8B"/>
      </a:accent3>
      <a:accent4>
        <a:srgbClr val="78909C"/>
      </a:accent4>
      <a:accent5>
        <a:srgbClr val="57BB8A"/>
      </a:accent5>
      <a:accent6>
        <a:srgbClr val="DCE755"/>
      </a:accent6>
      <a:hlink>
        <a:srgbClr val="57BB8A"/>
      </a:hlink>
      <a:folHlink>
        <a:srgbClr val="57BB8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35</TotalTime>
  <Words>1111</Words>
  <Application>Microsoft Office PowerPoint</Application>
  <PresentationFormat>On-screen Show (16:9)</PresentationFormat>
  <Paragraphs>266</Paragraphs>
  <Slides>26</Slides>
  <Notes>26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26</vt:i4>
      </vt:variant>
    </vt:vector>
  </HeadingPairs>
  <TitlesOfParts>
    <vt:vector size="34" baseType="lpstr">
      <vt:lpstr>Adobe Myungjo Std M</vt:lpstr>
      <vt:lpstr>Times New Roman</vt:lpstr>
      <vt:lpstr>Open Sans</vt:lpstr>
      <vt:lpstr>Cambria</vt:lpstr>
      <vt:lpstr>Arial</vt:lpstr>
      <vt:lpstr>Economica</vt:lpstr>
      <vt:lpstr>Calibri</vt:lpstr>
      <vt:lpstr>Luxe</vt:lpstr>
      <vt:lpstr>Home Brewing Inspired  Automated Proof of Concept </vt:lpstr>
      <vt:lpstr>Overview</vt:lpstr>
      <vt:lpstr>Project Statement</vt:lpstr>
      <vt:lpstr>Objectives</vt:lpstr>
      <vt:lpstr>Project Motivations</vt:lpstr>
      <vt:lpstr>Home Brewing Background</vt:lpstr>
      <vt:lpstr>Homebrewing Process Flow </vt:lpstr>
      <vt:lpstr>Proof of Concept Process Flow</vt:lpstr>
      <vt:lpstr>Previous Design Iterations</vt:lpstr>
      <vt:lpstr>Final Design</vt:lpstr>
      <vt:lpstr>Control box components</vt:lpstr>
      <vt:lpstr>Solenoid Valves</vt:lpstr>
      <vt:lpstr>Electronic Spark Ignition </vt:lpstr>
      <vt:lpstr>Fluid Transfer Analysis</vt:lpstr>
      <vt:lpstr>Heat Transfer Analysis</vt:lpstr>
      <vt:lpstr>Heat Transfer Analysis</vt:lpstr>
      <vt:lpstr>Heat Transfer Analysis-Cooling Coil</vt:lpstr>
      <vt:lpstr>Cooling Coil-Thermal Resistance</vt:lpstr>
      <vt:lpstr>Cooling Coil Analysis</vt:lpstr>
      <vt:lpstr>Final Design</vt:lpstr>
      <vt:lpstr>Final Assembled Product</vt:lpstr>
      <vt:lpstr>Safety Considerations</vt:lpstr>
      <vt:lpstr>Budget</vt:lpstr>
      <vt:lpstr>Conclusions</vt:lpstr>
      <vt:lpstr>Future Improvements</vt:lpstr>
      <vt:lpstr>Any Questions?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Home Brewing Inspired  Automated Proof of Concept</dc:title>
  <dc:creator>Joseph Coria</dc:creator>
  <cp:lastModifiedBy>Joseph Coria</cp:lastModifiedBy>
  <cp:revision>5</cp:revision>
  <dcterms:modified xsi:type="dcterms:W3CDTF">2018-09-21T03:04:14Z</dcterms:modified>
</cp:coreProperties>
</file>